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4" r:id="rId3"/>
    <p:sldId id="283" r:id="rId4"/>
    <p:sldId id="268" r:id="rId5"/>
    <p:sldId id="269" r:id="rId6"/>
    <p:sldId id="263" r:id="rId7"/>
    <p:sldId id="272" r:id="rId8"/>
    <p:sldId id="275" r:id="rId9"/>
    <p:sldId id="273" r:id="rId10"/>
    <p:sldId id="276" r:id="rId11"/>
    <p:sldId id="277" r:id="rId12"/>
    <p:sldId id="279" r:id="rId13"/>
    <p:sldId id="278" r:id="rId14"/>
    <p:sldId id="260" r:id="rId15"/>
    <p:sldId id="280" r:id="rId16"/>
    <p:sldId id="282" r:id="rId17"/>
    <p:sldId id="26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D58"/>
    <a:srgbClr val="EAEDF2"/>
    <a:srgbClr val="1B2749"/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8783B-C9D4-488D-BC52-3F9C07663478}" v="86" dt="2024-11-14T22:51:49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44"/>
    <p:restoredTop sz="95806" autoAdjust="0"/>
  </p:normalViewPr>
  <p:slideViewPr>
    <p:cSldViewPr snapToGrid="0">
      <p:cViewPr varScale="1">
        <p:scale>
          <a:sx n="64" d="100"/>
          <a:sy n="64" d="100"/>
        </p:scale>
        <p:origin x="13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ia Milena Prada Hernández" userId="a5f4ff9e-b82d-4ceb-a076-0096f086295c" providerId="ADAL" clId="{7BC8783B-C9D4-488D-BC52-3F9C07663478}"/>
    <pc:docChg chg="undo custSel addSld delSld modSld sldOrd">
      <pc:chgData name="Nathalia Milena Prada Hernández" userId="a5f4ff9e-b82d-4ceb-a076-0096f086295c" providerId="ADAL" clId="{7BC8783B-C9D4-488D-BC52-3F9C07663478}" dt="2024-11-14T22:57:41.480" v="562"/>
      <pc:docMkLst>
        <pc:docMk/>
      </pc:docMkLst>
      <pc:sldChg chg="del ord">
        <pc:chgData name="Nathalia Milena Prada Hernández" userId="a5f4ff9e-b82d-4ceb-a076-0096f086295c" providerId="ADAL" clId="{7BC8783B-C9D4-488D-BC52-3F9C07663478}" dt="2024-11-14T22:08:45.518" v="37" actId="47"/>
        <pc:sldMkLst>
          <pc:docMk/>
          <pc:sldMk cId="633154655" sldId="257"/>
        </pc:sldMkLst>
      </pc:sldChg>
      <pc:sldChg chg="del ord">
        <pc:chgData name="Nathalia Milena Prada Hernández" userId="a5f4ff9e-b82d-4ceb-a076-0096f086295c" providerId="ADAL" clId="{7BC8783B-C9D4-488D-BC52-3F9C07663478}" dt="2024-11-14T22:08:58.543" v="42" actId="47"/>
        <pc:sldMkLst>
          <pc:docMk/>
          <pc:sldMk cId="2085353700" sldId="258"/>
        </pc:sldMkLst>
      </pc:sldChg>
      <pc:sldChg chg="del ord">
        <pc:chgData name="Nathalia Milena Prada Hernández" userId="a5f4ff9e-b82d-4ceb-a076-0096f086295c" providerId="ADAL" clId="{7BC8783B-C9D4-488D-BC52-3F9C07663478}" dt="2024-11-14T22:08:41.524" v="36" actId="47"/>
        <pc:sldMkLst>
          <pc:docMk/>
          <pc:sldMk cId="785052698" sldId="259"/>
        </pc:sldMkLst>
      </pc:sldChg>
      <pc:sldChg chg="modSp mod">
        <pc:chgData name="Nathalia Milena Prada Hernández" userId="a5f4ff9e-b82d-4ceb-a076-0096f086295c" providerId="ADAL" clId="{7BC8783B-C9D4-488D-BC52-3F9C07663478}" dt="2024-11-14T22:21:04.119" v="62" actId="20577"/>
        <pc:sldMkLst>
          <pc:docMk/>
          <pc:sldMk cId="1907998172" sldId="260"/>
        </pc:sldMkLst>
        <pc:spChg chg="mod">
          <ac:chgData name="Nathalia Milena Prada Hernández" userId="a5f4ff9e-b82d-4ceb-a076-0096f086295c" providerId="ADAL" clId="{7BC8783B-C9D4-488D-BC52-3F9C07663478}" dt="2024-11-14T22:21:04.119" v="62" actId="20577"/>
          <ac:spMkLst>
            <pc:docMk/>
            <pc:sldMk cId="1907998172" sldId="260"/>
            <ac:spMk id="17" creationId="{55A59563-A2E1-ECCE-6669-E44A5153510C}"/>
          </ac:spMkLst>
        </pc:spChg>
      </pc:sldChg>
      <pc:sldChg chg="addSp delSp modSp del mod ord">
        <pc:chgData name="Nathalia Milena Prada Hernández" userId="a5f4ff9e-b82d-4ceb-a076-0096f086295c" providerId="ADAL" clId="{7BC8783B-C9D4-488D-BC52-3F9C07663478}" dt="2024-11-14T22:34:37.300" v="163" actId="47"/>
        <pc:sldMkLst>
          <pc:docMk/>
          <pc:sldMk cId="1575947011" sldId="261"/>
        </pc:sldMkLst>
        <pc:spChg chg="add mod ord">
          <ac:chgData name="Nathalia Milena Prada Hernández" userId="a5f4ff9e-b82d-4ceb-a076-0096f086295c" providerId="ADAL" clId="{7BC8783B-C9D4-488D-BC52-3F9C07663478}" dt="2024-11-14T22:25:07.311" v="88" actId="20577"/>
          <ac:spMkLst>
            <pc:docMk/>
            <pc:sldMk cId="1575947011" sldId="261"/>
            <ac:spMk id="2" creationId="{9B8A073D-1E5E-4F3C-AE19-0520B049AA1F}"/>
          </ac:spMkLst>
        </pc:spChg>
        <pc:spChg chg="mod">
          <ac:chgData name="Nathalia Milena Prada Hernández" userId="a5f4ff9e-b82d-4ceb-a076-0096f086295c" providerId="ADAL" clId="{7BC8783B-C9D4-488D-BC52-3F9C07663478}" dt="2024-11-14T22:30:01.549" v="130" actId="1076"/>
          <ac:spMkLst>
            <pc:docMk/>
            <pc:sldMk cId="1575947011" sldId="261"/>
            <ac:spMk id="5" creationId="{0CF12B48-0BE9-B94C-32E0-229CC81C98FC}"/>
          </ac:spMkLst>
        </pc:spChg>
        <pc:spChg chg="mod">
          <ac:chgData name="Nathalia Milena Prada Hernández" userId="a5f4ff9e-b82d-4ceb-a076-0096f086295c" providerId="ADAL" clId="{7BC8783B-C9D4-488D-BC52-3F9C07663478}" dt="2024-11-14T22:30:01.549" v="130" actId="1076"/>
          <ac:spMkLst>
            <pc:docMk/>
            <pc:sldMk cId="1575947011" sldId="261"/>
            <ac:spMk id="7" creationId="{8D2B9DC8-ACBD-573D-665D-9638344E680E}"/>
          </ac:spMkLst>
        </pc:spChg>
        <pc:spChg chg="mod">
          <ac:chgData name="Nathalia Milena Prada Hernández" userId="a5f4ff9e-b82d-4ceb-a076-0096f086295c" providerId="ADAL" clId="{7BC8783B-C9D4-488D-BC52-3F9C07663478}" dt="2024-11-14T22:30:01.549" v="130" actId="1076"/>
          <ac:spMkLst>
            <pc:docMk/>
            <pc:sldMk cId="1575947011" sldId="261"/>
            <ac:spMk id="8" creationId="{FCBA7717-D166-37B7-08F7-BB30DBF2FA88}"/>
          </ac:spMkLst>
        </pc:spChg>
        <pc:spChg chg="mod">
          <ac:chgData name="Nathalia Milena Prada Hernández" userId="a5f4ff9e-b82d-4ceb-a076-0096f086295c" providerId="ADAL" clId="{7BC8783B-C9D4-488D-BC52-3F9C07663478}" dt="2024-11-14T22:30:01.549" v="130" actId="1076"/>
          <ac:spMkLst>
            <pc:docMk/>
            <pc:sldMk cId="1575947011" sldId="261"/>
            <ac:spMk id="9" creationId="{6E05D563-44F8-176A-002E-3C8AC8EDDA8A}"/>
          </ac:spMkLst>
        </pc:spChg>
        <pc:spChg chg="mod">
          <ac:chgData name="Nathalia Milena Prada Hernández" userId="a5f4ff9e-b82d-4ceb-a076-0096f086295c" providerId="ADAL" clId="{7BC8783B-C9D4-488D-BC52-3F9C07663478}" dt="2024-11-14T22:30:01.549" v="130" actId="1076"/>
          <ac:spMkLst>
            <pc:docMk/>
            <pc:sldMk cId="1575947011" sldId="261"/>
            <ac:spMk id="10" creationId="{FC2737E7-EEA1-F738-92D5-4F33561FBB6A}"/>
          </ac:spMkLst>
        </pc:spChg>
        <pc:spChg chg="mod">
          <ac:chgData name="Nathalia Milena Prada Hernández" userId="a5f4ff9e-b82d-4ceb-a076-0096f086295c" providerId="ADAL" clId="{7BC8783B-C9D4-488D-BC52-3F9C07663478}" dt="2024-11-14T22:30:01.549" v="130" actId="1076"/>
          <ac:spMkLst>
            <pc:docMk/>
            <pc:sldMk cId="1575947011" sldId="261"/>
            <ac:spMk id="11" creationId="{F86333AA-5B6E-CFA5-D102-01856FC23CC1}"/>
          </ac:spMkLst>
        </pc:spChg>
        <pc:spChg chg="del">
          <ac:chgData name="Nathalia Milena Prada Hernández" userId="a5f4ff9e-b82d-4ceb-a076-0096f086295c" providerId="ADAL" clId="{7BC8783B-C9D4-488D-BC52-3F9C07663478}" dt="2024-11-14T22:24:57.753" v="69" actId="478"/>
          <ac:spMkLst>
            <pc:docMk/>
            <pc:sldMk cId="1575947011" sldId="261"/>
            <ac:spMk id="12" creationId="{08EEF365-FF32-FC8D-C8AE-107567A69ED7}"/>
          </ac:spMkLst>
        </pc:spChg>
        <pc:spChg chg="add del mod">
          <ac:chgData name="Nathalia Milena Prada Hernández" userId="a5f4ff9e-b82d-4ceb-a076-0096f086295c" providerId="ADAL" clId="{7BC8783B-C9D4-488D-BC52-3F9C07663478}" dt="2024-11-14T22:24:59.980" v="70" actId="478"/>
          <ac:spMkLst>
            <pc:docMk/>
            <pc:sldMk cId="1575947011" sldId="261"/>
            <ac:spMk id="13" creationId="{A4E845E1-9F15-4B13-F6FB-65A503250266}"/>
          </ac:spMkLst>
        </pc:spChg>
        <pc:spChg chg="del">
          <ac:chgData name="Nathalia Milena Prada Hernández" userId="a5f4ff9e-b82d-4ceb-a076-0096f086295c" providerId="ADAL" clId="{7BC8783B-C9D4-488D-BC52-3F9C07663478}" dt="2024-11-14T22:25:14.308" v="89" actId="478"/>
          <ac:spMkLst>
            <pc:docMk/>
            <pc:sldMk cId="1575947011" sldId="261"/>
            <ac:spMk id="14" creationId="{2ABEBFE2-8536-8B22-4F12-9A7F1B74D6CC}"/>
          </ac:spMkLst>
        </pc:spChg>
        <pc:spChg chg="del">
          <ac:chgData name="Nathalia Milena Prada Hernández" userId="a5f4ff9e-b82d-4ceb-a076-0096f086295c" providerId="ADAL" clId="{7BC8783B-C9D4-488D-BC52-3F9C07663478}" dt="2024-11-14T22:25:14.308" v="89" actId="478"/>
          <ac:spMkLst>
            <pc:docMk/>
            <pc:sldMk cId="1575947011" sldId="261"/>
            <ac:spMk id="16" creationId="{A2E75F58-7175-F8A2-7A54-649E65F71CCA}"/>
          </ac:spMkLst>
        </pc:spChg>
        <pc:spChg chg="add del mod">
          <ac:chgData name="Nathalia Milena Prada Hernández" userId="a5f4ff9e-b82d-4ceb-a076-0096f086295c" providerId="ADAL" clId="{7BC8783B-C9D4-488D-BC52-3F9C07663478}" dt="2024-11-14T22:29:52.280" v="127" actId="478"/>
          <ac:spMkLst>
            <pc:docMk/>
            <pc:sldMk cId="1575947011" sldId="261"/>
            <ac:spMk id="17" creationId="{7B963719-F60A-C784-AFEE-4B1C95386A03}"/>
          </ac:spMkLst>
        </pc:spChg>
        <pc:spChg chg="del">
          <ac:chgData name="Nathalia Milena Prada Hernández" userId="a5f4ff9e-b82d-4ceb-a076-0096f086295c" providerId="ADAL" clId="{7BC8783B-C9D4-488D-BC52-3F9C07663478}" dt="2024-11-14T22:25:14.308" v="89" actId="478"/>
          <ac:spMkLst>
            <pc:docMk/>
            <pc:sldMk cId="1575947011" sldId="261"/>
            <ac:spMk id="18" creationId="{0A60E2F4-0EF0-DC86-1AE3-5C1205D6C650}"/>
          </ac:spMkLst>
        </pc:spChg>
        <pc:spChg chg="add">
          <ac:chgData name="Nathalia Milena Prada Hernández" userId="a5f4ff9e-b82d-4ceb-a076-0096f086295c" providerId="ADAL" clId="{7BC8783B-C9D4-488D-BC52-3F9C07663478}" dt="2024-11-14T22:29:25.746" v="119"/>
          <ac:spMkLst>
            <pc:docMk/>
            <pc:sldMk cId="1575947011" sldId="261"/>
            <ac:spMk id="19" creationId="{9F655B5A-5A54-8618-5A9E-B05FE003A459}"/>
          </ac:spMkLst>
        </pc:spChg>
        <pc:spChg chg="del">
          <ac:chgData name="Nathalia Milena Prada Hernández" userId="a5f4ff9e-b82d-4ceb-a076-0096f086295c" providerId="ADAL" clId="{7BC8783B-C9D4-488D-BC52-3F9C07663478}" dt="2024-11-14T22:25:14.308" v="89" actId="478"/>
          <ac:spMkLst>
            <pc:docMk/>
            <pc:sldMk cId="1575947011" sldId="261"/>
            <ac:spMk id="20" creationId="{482603CE-7ADF-8238-E031-66DF003B61C3}"/>
          </ac:spMkLst>
        </pc:spChg>
        <pc:spChg chg="add mod">
          <ac:chgData name="Nathalia Milena Prada Hernández" userId="a5f4ff9e-b82d-4ceb-a076-0096f086295c" providerId="ADAL" clId="{7BC8783B-C9D4-488D-BC52-3F9C07663478}" dt="2024-11-14T22:29:31.938" v="121"/>
          <ac:spMkLst>
            <pc:docMk/>
            <pc:sldMk cId="1575947011" sldId="261"/>
            <ac:spMk id="21" creationId="{4D5F420A-B8C1-0B33-76C7-C4EE12862CDD}"/>
          </ac:spMkLst>
        </pc:spChg>
        <pc:spChg chg="add">
          <ac:chgData name="Nathalia Milena Prada Hernández" userId="a5f4ff9e-b82d-4ceb-a076-0096f086295c" providerId="ADAL" clId="{7BC8783B-C9D4-488D-BC52-3F9C07663478}" dt="2024-11-14T22:29:36.651" v="123"/>
          <ac:spMkLst>
            <pc:docMk/>
            <pc:sldMk cId="1575947011" sldId="261"/>
            <ac:spMk id="23" creationId="{8B0D9DC7-947E-E3B8-409D-91A2B0E7BE2A}"/>
          </ac:spMkLst>
        </pc:spChg>
        <pc:spChg chg="add del mod">
          <ac:chgData name="Nathalia Milena Prada Hernández" userId="a5f4ff9e-b82d-4ceb-a076-0096f086295c" providerId="ADAL" clId="{7BC8783B-C9D4-488D-BC52-3F9C07663478}" dt="2024-11-14T22:34:23.889" v="161" actId="47"/>
          <ac:spMkLst>
            <pc:docMk/>
            <pc:sldMk cId="1575947011" sldId="261"/>
            <ac:spMk id="25" creationId="{DCB99CD8-5085-B0F8-0243-5175B2C0C04C}"/>
          </ac:spMkLst>
        </pc:spChg>
        <pc:spChg chg="del">
          <ac:chgData name="Nathalia Milena Prada Hernández" userId="a5f4ff9e-b82d-4ceb-a076-0096f086295c" providerId="ADAL" clId="{7BC8783B-C9D4-488D-BC52-3F9C07663478}" dt="2024-11-14T22:25:14.308" v="89" actId="478"/>
          <ac:spMkLst>
            <pc:docMk/>
            <pc:sldMk cId="1575947011" sldId="261"/>
            <ac:spMk id="29" creationId="{6CCCC9F5-4DCA-C354-0EA3-C0FE27052665}"/>
          </ac:spMkLst>
        </pc:spChg>
        <pc:grpChg chg="mod">
          <ac:chgData name="Nathalia Milena Prada Hernández" userId="a5f4ff9e-b82d-4ceb-a076-0096f086295c" providerId="ADAL" clId="{7BC8783B-C9D4-488D-BC52-3F9C07663478}" dt="2024-11-14T22:30:01.549" v="130" actId="1076"/>
          <ac:grpSpMkLst>
            <pc:docMk/>
            <pc:sldMk cId="1575947011" sldId="261"/>
            <ac:grpSpMk id="4" creationId="{51E80D83-DF6D-E1CD-6754-FC45DF8FC206}"/>
          </ac:grpSpMkLst>
        </pc:grpChg>
        <pc:grpChg chg="mod">
          <ac:chgData name="Nathalia Milena Prada Hernández" userId="a5f4ff9e-b82d-4ceb-a076-0096f086295c" providerId="ADAL" clId="{7BC8783B-C9D4-488D-BC52-3F9C07663478}" dt="2024-11-14T22:30:01.549" v="130" actId="1076"/>
          <ac:grpSpMkLst>
            <pc:docMk/>
            <pc:sldMk cId="1575947011" sldId="261"/>
            <ac:grpSpMk id="6" creationId="{617EC0B0-E5B0-E882-1597-EF92F3C2FDC9}"/>
          </ac:grpSpMkLst>
        </pc:grpChg>
        <pc:graphicFrameChg chg="add del mod modGraphic">
          <ac:chgData name="Nathalia Milena Prada Hernández" userId="a5f4ff9e-b82d-4ceb-a076-0096f086295c" providerId="ADAL" clId="{7BC8783B-C9D4-488D-BC52-3F9C07663478}" dt="2024-11-14T22:29:20.324" v="117" actId="478"/>
          <ac:graphicFrameMkLst>
            <pc:docMk/>
            <pc:sldMk cId="1575947011" sldId="261"/>
            <ac:graphicFrameMk id="15" creationId="{03278724-5D97-8C52-F04A-1BD1C05A1C55}"/>
          </ac:graphicFrameMkLst>
        </pc:graphicFrameChg>
        <pc:picChg chg="del">
          <ac:chgData name="Nathalia Milena Prada Hernández" userId="a5f4ff9e-b82d-4ceb-a076-0096f086295c" providerId="ADAL" clId="{7BC8783B-C9D4-488D-BC52-3F9C07663478}" dt="2024-11-14T22:25:14.308" v="89" actId="478"/>
          <ac:picMkLst>
            <pc:docMk/>
            <pc:sldMk cId="1575947011" sldId="261"/>
            <ac:picMk id="22" creationId="{6395410E-0299-ED1B-357C-657D30BB9FC2}"/>
          </ac:picMkLst>
        </pc:picChg>
        <pc:picChg chg="del">
          <ac:chgData name="Nathalia Milena Prada Hernández" userId="a5f4ff9e-b82d-4ceb-a076-0096f086295c" providerId="ADAL" clId="{7BC8783B-C9D4-488D-BC52-3F9C07663478}" dt="2024-11-14T22:25:14.308" v="89" actId="478"/>
          <ac:picMkLst>
            <pc:docMk/>
            <pc:sldMk cId="1575947011" sldId="261"/>
            <ac:picMk id="24" creationId="{3F82FA85-FC8A-0DBB-4380-D5ABB8AC0697}"/>
          </ac:picMkLst>
        </pc:picChg>
        <pc:picChg chg="del">
          <ac:chgData name="Nathalia Milena Prada Hernández" userId="a5f4ff9e-b82d-4ceb-a076-0096f086295c" providerId="ADAL" clId="{7BC8783B-C9D4-488D-BC52-3F9C07663478}" dt="2024-11-14T22:25:19.784" v="90" actId="478"/>
          <ac:picMkLst>
            <pc:docMk/>
            <pc:sldMk cId="1575947011" sldId="261"/>
            <ac:picMk id="26" creationId="{E25FDC21-5535-56C5-F4E8-ADAE3C103CB1}"/>
          </ac:picMkLst>
        </pc:picChg>
        <pc:picChg chg="add mod">
          <ac:chgData name="Nathalia Milena Prada Hernández" userId="a5f4ff9e-b82d-4ceb-a076-0096f086295c" providerId="ADAL" clId="{7BC8783B-C9D4-488D-BC52-3F9C07663478}" dt="2024-11-14T22:31:35.971" v="153" actId="1076"/>
          <ac:picMkLst>
            <pc:docMk/>
            <pc:sldMk cId="1575947011" sldId="261"/>
            <ac:picMk id="27" creationId="{C6D0365A-D597-85EE-E3A4-16D5D67DB171}"/>
          </ac:picMkLst>
        </pc:picChg>
        <pc:picChg chg="del">
          <ac:chgData name="Nathalia Milena Prada Hernández" userId="a5f4ff9e-b82d-4ceb-a076-0096f086295c" providerId="ADAL" clId="{7BC8783B-C9D4-488D-BC52-3F9C07663478}" dt="2024-11-14T22:25:19.784" v="90" actId="478"/>
          <ac:picMkLst>
            <pc:docMk/>
            <pc:sldMk cId="1575947011" sldId="261"/>
            <ac:picMk id="28" creationId="{F864F7F8-8760-1917-547C-DC4ED9C94777}"/>
          </ac:picMkLst>
        </pc:picChg>
      </pc:sldChg>
      <pc:sldChg chg="modSp mod">
        <pc:chgData name="Nathalia Milena Prada Hernández" userId="a5f4ff9e-b82d-4ceb-a076-0096f086295c" providerId="ADAL" clId="{7BC8783B-C9D4-488D-BC52-3F9C07663478}" dt="2024-11-14T21:50:02.591" v="20" actId="27636"/>
        <pc:sldMkLst>
          <pc:docMk/>
          <pc:sldMk cId="833682470" sldId="262"/>
        </pc:sldMkLst>
        <pc:spChg chg="mod">
          <ac:chgData name="Nathalia Milena Prada Hernández" userId="a5f4ff9e-b82d-4ceb-a076-0096f086295c" providerId="ADAL" clId="{7BC8783B-C9D4-488D-BC52-3F9C07663478}" dt="2024-11-14T21:50:02.591" v="20" actId="27636"/>
          <ac:spMkLst>
            <pc:docMk/>
            <pc:sldMk cId="833682470" sldId="262"/>
            <ac:spMk id="13" creationId="{43DF773B-4456-D0F6-B101-97379438E449}"/>
          </ac:spMkLst>
        </pc:spChg>
      </pc:sldChg>
      <pc:sldChg chg="del ord">
        <pc:chgData name="Nathalia Milena Prada Hernández" userId="a5f4ff9e-b82d-4ceb-a076-0096f086295c" providerId="ADAL" clId="{7BC8783B-C9D4-488D-BC52-3F9C07663478}" dt="2024-11-14T22:08:54.160" v="40" actId="47"/>
        <pc:sldMkLst>
          <pc:docMk/>
          <pc:sldMk cId="3487972720" sldId="264"/>
        </pc:sldMkLst>
      </pc:sldChg>
      <pc:sldChg chg="del ord">
        <pc:chgData name="Nathalia Milena Prada Hernández" userId="a5f4ff9e-b82d-4ceb-a076-0096f086295c" providerId="ADAL" clId="{7BC8783B-C9D4-488D-BC52-3F9C07663478}" dt="2024-11-14T22:08:54.952" v="41" actId="47"/>
        <pc:sldMkLst>
          <pc:docMk/>
          <pc:sldMk cId="2971005595" sldId="265"/>
        </pc:sldMkLst>
      </pc:sldChg>
      <pc:sldChg chg="del ord">
        <pc:chgData name="Nathalia Milena Prada Hernández" userId="a5f4ff9e-b82d-4ceb-a076-0096f086295c" providerId="ADAL" clId="{7BC8783B-C9D4-488D-BC52-3F9C07663478}" dt="2024-11-14T22:08:47.117" v="38" actId="47"/>
        <pc:sldMkLst>
          <pc:docMk/>
          <pc:sldMk cId="589957924" sldId="267"/>
        </pc:sldMkLst>
      </pc:sldChg>
      <pc:sldChg chg="addSp delSp modSp mod">
        <pc:chgData name="Nathalia Milena Prada Hernández" userId="a5f4ff9e-b82d-4ceb-a076-0096f086295c" providerId="ADAL" clId="{7BC8783B-C9D4-488D-BC52-3F9C07663478}" dt="2024-11-14T22:51:49.332" v="558" actId="21"/>
        <pc:sldMkLst>
          <pc:docMk/>
          <pc:sldMk cId="3253082859" sldId="268"/>
        </pc:sldMkLst>
        <pc:picChg chg="add mod ord">
          <ac:chgData name="Nathalia Milena Prada Hernández" userId="a5f4ff9e-b82d-4ceb-a076-0096f086295c" providerId="ADAL" clId="{7BC8783B-C9D4-488D-BC52-3F9C07663478}" dt="2024-11-14T22:51:46.844" v="557" actId="167"/>
          <ac:picMkLst>
            <pc:docMk/>
            <pc:sldMk cId="3253082859" sldId="268"/>
            <ac:picMk id="2" creationId="{19CE4150-71BB-C584-D452-108E83EE1B9E}"/>
          </ac:picMkLst>
        </pc:picChg>
        <pc:picChg chg="add del">
          <ac:chgData name="Nathalia Milena Prada Hernández" userId="a5f4ff9e-b82d-4ceb-a076-0096f086295c" providerId="ADAL" clId="{7BC8783B-C9D4-488D-BC52-3F9C07663478}" dt="2024-11-14T22:51:49.332" v="558" actId="21"/>
          <ac:picMkLst>
            <pc:docMk/>
            <pc:sldMk cId="3253082859" sldId="268"/>
            <ac:picMk id="1028" creationId="{9DFE3D34-4EF6-B935-7701-A0AD3EC94DFF}"/>
          </ac:picMkLst>
        </pc:picChg>
      </pc:sldChg>
      <pc:sldChg chg="del ord">
        <pc:chgData name="Nathalia Milena Prada Hernández" userId="a5f4ff9e-b82d-4ceb-a076-0096f086295c" providerId="ADAL" clId="{7BC8783B-C9D4-488D-BC52-3F9C07663478}" dt="2024-11-14T22:08:52.900" v="39" actId="47"/>
        <pc:sldMkLst>
          <pc:docMk/>
          <pc:sldMk cId="2215504393" sldId="270"/>
        </pc:sldMkLst>
      </pc:sldChg>
      <pc:sldChg chg="addSp delSp modSp mod">
        <pc:chgData name="Nathalia Milena Prada Hernández" userId="a5f4ff9e-b82d-4ceb-a076-0096f086295c" providerId="ADAL" clId="{7BC8783B-C9D4-488D-BC52-3F9C07663478}" dt="2024-11-14T21:50:37.683" v="35" actId="1037"/>
        <pc:sldMkLst>
          <pc:docMk/>
          <pc:sldMk cId="306036574" sldId="272"/>
        </pc:sldMkLst>
        <pc:picChg chg="add mod">
          <ac:chgData name="Nathalia Milena Prada Hernández" userId="a5f4ff9e-b82d-4ceb-a076-0096f086295c" providerId="ADAL" clId="{7BC8783B-C9D4-488D-BC52-3F9C07663478}" dt="2024-11-14T21:50:37.683" v="35" actId="1037"/>
          <ac:picMkLst>
            <pc:docMk/>
            <pc:sldMk cId="306036574" sldId="272"/>
            <ac:picMk id="2" creationId="{D9A32D90-9386-E51D-D3EB-08737F9A0C93}"/>
          </ac:picMkLst>
        </pc:picChg>
        <pc:picChg chg="del">
          <ac:chgData name="Nathalia Milena Prada Hernández" userId="a5f4ff9e-b82d-4ceb-a076-0096f086295c" providerId="ADAL" clId="{7BC8783B-C9D4-488D-BC52-3F9C07663478}" dt="2024-11-14T21:49:43.543" v="18" actId="478"/>
          <ac:picMkLst>
            <pc:docMk/>
            <pc:sldMk cId="306036574" sldId="272"/>
            <ac:picMk id="15" creationId="{DABE4017-4A45-8832-613E-FE66DD575657}"/>
          </ac:picMkLst>
        </pc:picChg>
      </pc:sldChg>
      <pc:sldChg chg="addSp modSp mod">
        <pc:chgData name="Nathalia Milena Prada Hernández" userId="a5f4ff9e-b82d-4ceb-a076-0096f086295c" providerId="ADAL" clId="{7BC8783B-C9D4-488D-BC52-3F9C07663478}" dt="2024-11-14T22:20:43.439" v="59" actId="1440"/>
        <pc:sldMkLst>
          <pc:docMk/>
          <pc:sldMk cId="3304734790" sldId="277"/>
        </pc:sldMkLst>
        <pc:spChg chg="mod">
          <ac:chgData name="Nathalia Milena Prada Hernández" userId="a5f4ff9e-b82d-4ceb-a076-0096f086295c" providerId="ADAL" clId="{7BC8783B-C9D4-488D-BC52-3F9C07663478}" dt="2024-11-14T22:20:00.956" v="50" actId="1076"/>
          <ac:spMkLst>
            <pc:docMk/>
            <pc:sldMk cId="3304734790" sldId="277"/>
            <ac:spMk id="18" creationId="{66C50032-8D35-D3A8-297C-321DCAAB6DF5}"/>
          </ac:spMkLst>
        </pc:spChg>
        <pc:picChg chg="add mod">
          <ac:chgData name="Nathalia Milena Prada Hernández" userId="a5f4ff9e-b82d-4ceb-a076-0096f086295c" providerId="ADAL" clId="{7BC8783B-C9D4-488D-BC52-3F9C07663478}" dt="2024-11-14T22:20:43.439" v="59" actId="1440"/>
          <ac:picMkLst>
            <pc:docMk/>
            <pc:sldMk cId="3304734790" sldId="277"/>
            <ac:picMk id="3" creationId="{5A33D3D1-95F4-8C42-011B-36781D7146C6}"/>
          </ac:picMkLst>
        </pc:picChg>
        <pc:picChg chg="mod">
          <ac:chgData name="Nathalia Milena Prada Hernández" userId="a5f4ff9e-b82d-4ceb-a076-0096f086295c" providerId="ADAL" clId="{7BC8783B-C9D4-488D-BC52-3F9C07663478}" dt="2024-11-14T22:20:09.274" v="54" actId="14100"/>
          <ac:picMkLst>
            <pc:docMk/>
            <pc:sldMk cId="3304734790" sldId="277"/>
            <ac:picMk id="9218" creationId="{BA045811-2853-183C-D26D-7FCB9DD91E8E}"/>
          </ac:picMkLst>
        </pc:picChg>
      </pc:sldChg>
      <pc:sldChg chg="add">
        <pc:chgData name="Nathalia Milena Prada Hernández" userId="a5f4ff9e-b82d-4ceb-a076-0096f086295c" providerId="ADAL" clId="{7BC8783B-C9D4-488D-BC52-3F9C07663478}" dt="2024-11-14T22:24:27.444" v="63"/>
        <pc:sldMkLst>
          <pc:docMk/>
          <pc:sldMk cId="1001375312" sldId="280"/>
        </pc:sldMkLst>
      </pc:sldChg>
      <pc:sldChg chg="add del">
        <pc:chgData name="Nathalia Milena Prada Hernández" userId="a5f4ff9e-b82d-4ceb-a076-0096f086295c" providerId="ADAL" clId="{7BC8783B-C9D4-488D-BC52-3F9C07663478}" dt="2024-11-14T22:34:29.960" v="162" actId="47"/>
        <pc:sldMkLst>
          <pc:docMk/>
          <pc:sldMk cId="518343654" sldId="281"/>
        </pc:sldMkLst>
      </pc:sldChg>
      <pc:sldChg chg="add">
        <pc:chgData name="Nathalia Milena Prada Hernández" userId="a5f4ff9e-b82d-4ceb-a076-0096f086295c" providerId="ADAL" clId="{7BC8783B-C9D4-488D-BC52-3F9C07663478}" dt="2024-11-14T22:34:21.045" v="158"/>
        <pc:sldMkLst>
          <pc:docMk/>
          <pc:sldMk cId="1263367559" sldId="282"/>
        </pc:sldMkLst>
      </pc:sldChg>
      <pc:sldChg chg="addSp delSp modSp add mod ord">
        <pc:chgData name="Nathalia Milena Prada Hernández" userId="a5f4ff9e-b82d-4ceb-a076-0096f086295c" providerId="ADAL" clId="{7BC8783B-C9D4-488D-BC52-3F9C07663478}" dt="2024-11-14T22:57:41.480" v="562"/>
        <pc:sldMkLst>
          <pc:docMk/>
          <pc:sldMk cId="1066119339" sldId="283"/>
        </pc:sldMkLst>
        <pc:spChg chg="mod">
          <ac:chgData name="Nathalia Milena Prada Hernández" userId="a5f4ff9e-b82d-4ceb-a076-0096f086295c" providerId="ADAL" clId="{7BC8783B-C9D4-488D-BC52-3F9C07663478}" dt="2024-11-14T22:47:00.178" v="494" actId="20577"/>
          <ac:spMkLst>
            <pc:docMk/>
            <pc:sldMk cId="1066119339" sldId="283"/>
            <ac:spMk id="2" creationId="{174633F9-8476-5CA1-61D3-2321F92F8A77}"/>
          </ac:spMkLst>
        </pc:spChg>
        <pc:spChg chg="add del mod">
          <ac:chgData name="Nathalia Milena Prada Hernández" userId="a5f4ff9e-b82d-4ceb-a076-0096f086295c" providerId="ADAL" clId="{7BC8783B-C9D4-488D-BC52-3F9C07663478}" dt="2024-11-14T22:35:59.094" v="174" actId="478"/>
          <ac:spMkLst>
            <pc:docMk/>
            <pc:sldMk cId="1066119339" sldId="283"/>
            <ac:spMk id="3" creationId="{9E2A34D9-3733-19A8-F4E1-BA20D24C9A98}"/>
          </ac:spMkLst>
        </pc:spChg>
        <pc:spChg chg="add del mod">
          <ac:chgData name="Nathalia Milena Prada Hernández" userId="a5f4ff9e-b82d-4ceb-a076-0096f086295c" providerId="ADAL" clId="{7BC8783B-C9D4-488D-BC52-3F9C07663478}" dt="2024-11-14T22:39:16.077" v="200" actId="478"/>
          <ac:spMkLst>
            <pc:docMk/>
            <pc:sldMk cId="1066119339" sldId="283"/>
            <ac:spMk id="12" creationId="{8CE8241C-B9EF-B943-3874-AB7BC85F25FA}"/>
          </ac:spMkLst>
        </pc:spChg>
        <pc:spChg chg="add mod">
          <ac:chgData name="Nathalia Milena Prada Hernández" userId="a5f4ff9e-b82d-4ceb-a076-0096f086295c" providerId="ADAL" clId="{7BC8783B-C9D4-488D-BC52-3F9C07663478}" dt="2024-11-14T22:49:51.893" v="547" actId="20577"/>
          <ac:spMkLst>
            <pc:docMk/>
            <pc:sldMk cId="1066119339" sldId="283"/>
            <ac:spMk id="14" creationId="{58BB9365-A5E1-F5B9-409A-9298C296891F}"/>
          </ac:spMkLst>
        </pc:spChg>
        <pc:spChg chg="add del mod">
          <ac:chgData name="Nathalia Milena Prada Hernández" userId="a5f4ff9e-b82d-4ceb-a076-0096f086295c" providerId="ADAL" clId="{7BC8783B-C9D4-488D-BC52-3F9C07663478}" dt="2024-11-14T22:36:09.923" v="175" actId="478"/>
          <ac:spMkLst>
            <pc:docMk/>
            <pc:sldMk cId="1066119339" sldId="283"/>
            <ac:spMk id="25" creationId="{716A03DF-21C7-9D22-C8AA-BBAEA0384F75}"/>
          </ac:spMkLst>
        </pc:spChg>
        <pc:picChg chg="del">
          <ac:chgData name="Nathalia Milena Prada Hernández" userId="a5f4ff9e-b82d-4ceb-a076-0096f086295c" providerId="ADAL" clId="{7BC8783B-C9D4-488D-BC52-3F9C07663478}" dt="2024-11-14T22:34:49.232" v="165" actId="478"/>
          <ac:picMkLst>
            <pc:docMk/>
            <pc:sldMk cId="1066119339" sldId="283"/>
            <ac:picMk id="27" creationId="{D91E33EE-EB98-EB07-53EC-6B587C1D5A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AEC5B-EEBF-45F0-AA3B-47E00F6BBA0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85C67-6EFC-4D3F-AC4A-191DB6077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1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30E92-9F23-33A6-E6C0-26DA4AD84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AD5E65-506E-1F9E-3334-24D0BF7EC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E00452-7321-D019-8603-66CAED230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Dado que el combustible representa en promedio el 60% de los costos operativos de una flota, </a:t>
            </a:r>
            <a:r>
              <a:rPr lang="es-ES" dirty="0" err="1"/>
              <a:t>Forza</a:t>
            </a:r>
            <a:r>
              <a:rPr lang="es-ES" dirty="0"/>
              <a:t> </a:t>
            </a:r>
            <a:r>
              <a:rPr lang="es-ES" dirty="0" err="1"/>
              <a:t>Transportation</a:t>
            </a:r>
            <a:r>
              <a:rPr lang="es-ES" dirty="0"/>
              <a:t> lo considera clave. Los altos precios actuales del combustible afectan las decisiones sobre la adquisición y el ajuste de tamaño de las flotas.</a:t>
            </a:r>
          </a:p>
          <a:p>
            <a:r>
              <a:rPr lang="es-ES" dirty="0"/>
              <a:t>El seguimiento del combustible de la flota utiliza la telemática (</a:t>
            </a:r>
            <a:r>
              <a:rPr lang="es-ES" dirty="0" err="1"/>
              <a:t>Geotab</a:t>
            </a:r>
            <a:r>
              <a:rPr lang="es-ES" dirty="0"/>
              <a:t>) para monitorear y gestionar el consumo de combustible de los vehículos.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3BF98-4A0F-BC57-6833-CDA8E993C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96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D0A98-B2F6-44F1-D4CB-F5F741336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BAE64-5D9B-29EF-3995-CA9209940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AAB6E3-8E08-F59E-199B-E31E43C09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99AE8-D864-1D58-BB19-AC764F1146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40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7F0D-D687-0FC6-C8C6-41CDA904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03CC89-79B0-4E48-7F9C-10FC5B4F1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EBF839-036B-21F0-27D2-8B64DD50B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28274-67CD-2CB2-D401-C9BD3515F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45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36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743B3-E79F-EA6D-D797-E4363B03C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4726FF-6618-C672-96FE-50976A972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F8EBA-9A64-677E-9AE6-9D99F88B8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27F6-CBA5-D548-4B90-47029C252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23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44CC8-BE1F-1D24-021E-74445F17D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C3D7A-B3CB-B92E-E459-6028AAF2EE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C4A96-AE01-7F0F-95BC-85182D3AE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7326D-4138-1A11-79F6-A4679A6B9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6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9AA68-81D2-8940-D1C7-4A39FD89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35158-481D-79F1-7848-330161AC3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07E8F-B05D-250E-5307-A5F6F7333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E375C-2495-1735-E5DF-9237793D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27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F616E-DD79-5E8F-61D0-0E2DAB9C1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A86EB-5136-0E71-2141-8F416F1E7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5C758-1167-1A47-2FE4-1CEE42811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4E1DF-E24A-4312-A217-E7AA12648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9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51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3FF9D-BB66-565F-093B-F3670C0B2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AF7F3-1537-1CAA-4C4F-4A2A88C98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E398F-F7A5-44E5-7ED4-48ED2125E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C04A1-7E4B-FAF6-AE68-4E821188B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9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0C0EA-4021-DFFE-4BB0-DFD1EDF4D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B4347-B4E4-B1A7-34BF-135950321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D1D0E-D440-7B89-CCDC-C2E1C09D5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3C738-CF68-C44C-5450-3423AA9E9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7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22D43-D527-FD65-2045-76CC6F26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AAAC8-22A3-BE86-81F0-9D0BE5A99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3A0D7-CFFA-A774-FAA9-EF7FE6E78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DF6EE-14FF-1B6C-CC68-00C6C1A084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30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E8A77-77B6-A1CD-8E4F-FFB3D73D2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A310B-D7F4-5328-A53E-F84858B36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A42CC8-0001-AB4D-5784-411C5ECD7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BEFF6-9DE2-C9C1-07A5-E020017F4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22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D9DED-37CC-B915-E72E-5BFACAD4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B60AC-21CC-9939-9E84-4C2C59B99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7C456A-2696-1A9E-04CD-2B3529A3A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CA739-551E-7C47-BDEB-18AD352BA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85C67-6EFC-4D3F-AC4A-191DB60773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6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4CF47-608E-5F25-6E20-EA9173500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625DF5-30D4-FE9A-8D4E-0FFFC2744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F70C30-C33B-67C2-DE43-5852F6DAE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DCBD7D-7F9F-F4AA-3FC6-6A952D66A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CF645-5806-1018-4B23-8071D7ED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521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8565C-34CD-98FE-ADB1-105F50AF3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08ACB9-819E-9490-78E2-0D48043D9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24E33B-C135-85B4-FB67-47A83B37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B01031-6DB9-4E35-7B63-FD5E8378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722D5B-33D5-F2B6-9D62-D0774864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055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349E02-8A63-7044-1D65-2841CBB15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DD260B-06B9-D483-A93A-938B63B43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639EAA-2AFB-ED99-929D-A5D2F3C3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897D25-8A4E-9D48-356B-AB80FD6E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2B0827-8CB4-4285-61DF-3ACD1CB3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5425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8D588-D9B0-B412-F457-F4A58F38B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7E414F-AC9D-21C9-B5DD-99DA8A6AA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1DA5F8-EBD8-30B1-5096-F554C44B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ACC358-3F2B-0F5F-2356-6B4EC0C5F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EB45F7-BDE0-51AB-4295-CD5B7B57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56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5A537-C0B0-350A-7812-E02A4A9F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D2575D-62DD-EF11-D7DF-4CA64BF5E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8FD4D5-515C-5134-5A7C-8C70BA53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69E767-CA62-CF96-C97E-879055DAE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E3B7F3-0777-BCA8-2E05-F4EC1E72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593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0AD64-296A-672A-56C1-1CC2430D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C8C44-7E09-D9B1-70E1-5D53DFFDE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D21F0B-8701-5C36-753D-258BC5D8C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2304F7-F770-43A1-976C-BC2AF497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E217DA-0961-CED4-4586-01CC12F9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D8C7A6-0071-D420-0C60-A830BB47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19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7DC3C-BFAB-B70C-B805-0CBB2ED90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3FAEF9-9345-E078-3E1D-D2D1DD914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20BF20-BB01-B7F5-E4FE-B97E4F2EF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54399E-0FA3-71DC-927F-FAE1D8441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0476D49-7B53-06DC-0BC7-0D4F671C6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6E0C5B0-1DDC-3B6E-3BB4-569BB996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A3E4A57-3B21-FC26-4111-80EE4497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48243A-03F4-4065-228A-334843E6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11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7B4F6-4804-0AC5-0277-5825368F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44A091-7D78-AD9C-AB51-5C655665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73A245F-2E42-8120-C4C2-4C63B8A4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B13F97-6ECE-1A56-35ED-CE91807D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3866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3C71E69-55A7-AEE1-CDB1-390715E2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68643FE-33A0-3986-8AE7-9E37CFF7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239A9A-B675-B885-8009-A5A8BF2F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68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C086D-E7B6-6EA6-86E0-AAF1A7AE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98CF7A-9625-E28B-205B-E6DBA4CF2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68AA42-85EC-DFF5-B282-8265D3B32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9E9704-A979-2A19-60F7-F9B931B4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8268D-1FFE-4DCA-2B55-8DAA8056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75C3B4-FFD4-F7BC-C1D6-A683AAB5B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536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D2678-B95F-3208-E583-7758DA8B5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F4270E7-845C-1E45-35D1-D5D657DA3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3DDE70-99A0-B3AB-7D3B-096573FC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F50AF6-9E1C-5376-C51E-8A1AF3A8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D1454F-E41D-B214-12EA-BAAFD453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C8B18C-EE04-5617-1D26-54236741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045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756A2BD-0544-C92C-9965-42C4DEB4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99DF32-90A6-9F9C-995D-C39FC4A2A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0FFEC8-E387-642C-0AB0-D8E23A9E2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F9AA1-F357-BF46-95EF-53E371A093C3}" type="datetimeFigureOut">
              <a:rPr lang="es-MX" smtClean="0"/>
              <a:t>14/11/2024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D41DA5-B154-A5ED-83CB-2884230FF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B546F6-DF00-779C-B405-C1A4E37A1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E4BB6-41B3-9646-8A48-EB73997F261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594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hands-on-exploratory-data/9781789537253/0957090f-fa4d-4145-95dd-6d3782e5c04d.xhtml" TargetMode="External"/><Relationship Id="rId2" Type="http://schemas.openxmlformats.org/officeDocument/2006/relationships/hyperlink" Target="https://learn.microsoft.com/en-us/azure/databricks/lakehouse/medall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eotab.com/CMS-GeneralFiles-production/NA/ebooks/7%20Strategies%20to%20Reduce%20Fleet%20Fuel%20Costs_Geotab%20%5BPublic%5D.pdf" TargetMode="External"/><Relationship Id="rId4" Type="http://schemas.openxmlformats.org/officeDocument/2006/relationships/hyperlink" Target="https://ml-ops.org/content/crisp-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871FD-6892-EE65-A61F-660AD52CA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8371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sz="2800" dirty="0">
                <a:latin typeface="Century Gothic" panose="020B0502020202020204" pitchFamily="34" charset="0"/>
              </a:rPr>
              <a:t>Mejora del Desempeño de un servicio de Flotillas Terrestres con Inteligencia de Negocios y datos Telemáticos</a:t>
            </a:r>
            <a:br>
              <a:rPr lang="es-MX" sz="2800" dirty="0">
                <a:latin typeface="Century Gothic" panose="020B0502020202020204" pitchFamily="34" charset="0"/>
              </a:rPr>
            </a:br>
            <a:r>
              <a:rPr lang="es-MX" sz="2000" dirty="0" err="1">
                <a:latin typeface="Gellix" pitchFamily="2" charset="77"/>
              </a:rPr>
              <a:t>Forza</a:t>
            </a:r>
            <a:r>
              <a:rPr lang="es-MX" sz="2000" dirty="0">
                <a:latin typeface="Gellix" pitchFamily="2" charset="77"/>
              </a:rPr>
              <a:t> </a:t>
            </a:r>
            <a:r>
              <a:rPr lang="es-MX" sz="2000" dirty="0" err="1">
                <a:latin typeface="Gellix" pitchFamily="2" charset="77"/>
              </a:rPr>
              <a:t>Transportation</a:t>
            </a:r>
            <a:r>
              <a:rPr lang="es-MX" sz="2000" dirty="0">
                <a:latin typeface="Gellix" pitchFamily="2" charset="77"/>
              </a:rPr>
              <a:t> </a:t>
            </a:r>
            <a:r>
              <a:rPr lang="es-MX" sz="2000" dirty="0" err="1">
                <a:latin typeface="Gellix" pitchFamily="2" charset="77"/>
              </a:rPr>
              <a:t>Services</a:t>
            </a:r>
            <a:r>
              <a:rPr lang="es-MX" sz="2000" dirty="0">
                <a:latin typeface="Gellix" pitchFamily="2" charset="77"/>
              </a:rPr>
              <a:t>, Inc.</a:t>
            </a:r>
            <a:endParaRPr lang="es-MX" sz="2000" dirty="0">
              <a:latin typeface="Century Gothic" panose="020B0502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77E962-0DC9-2DBB-100A-EDF92E708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53283"/>
            <a:ext cx="9144000" cy="3934690"/>
          </a:xfrm>
        </p:spPr>
        <p:txBody>
          <a:bodyPr>
            <a:normAutofit/>
          </a:bodyPr>
          <a:lstStyle/>
          <a:p>
            <a:pPr algn="l"/>
            <a:endParaRPr lang="es-MX" sz="2000" dirty="0">
              <a:latin typeface="Gellix" pitchFamily="2" charset="77"/>
            </a:endParaRPr>
          </a:p>
          <a:p>
            <a:pPr algn="l"/>
            <a:r>
              <a:rPr lang="es-MX" sz="2000" dirty="0">
                <a:latin typeface="Gellix" pitchFamily="2" charset="77"/>
              </a:rPr>
              <a:t>Presentan: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MX" sz="1800" dirty="0">
                <a:latin typeface="Avenir Next Condensed" panose="020B0506020202020204" pitchFamily="34" charset="0"/>
              </a:rPr>
              <a:t>Andrés Julián López Hurtado - A01793899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MX" sz="1800" dirty="0">
                <a:latin typeface="Avenir Next Condensed" panose="020B0506020202020204" pitchFamily="34" charset="0"/>
              </a:rPr>
              <a:t>Nathalia Milena Prada Hernandez - A01793999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MX" sz="1800" dirty="0">
                <a:latin typeface="Avenir Next Condensed" panose="020B0506020202020204" pitchFamily="34" charset="0"/>
              </a:rPr>
              <a:t>Víctor Alejandro </a:t>
            </a:r>
            <a:r>
              <a:rPr lang="es-MX" sz="1800" dirty="0" err="1">
                <a:latin typeface="Avenir Next Condensed" panose="020B0506020202020204" pitchFamily="34" charset="0"/>
              </a:rPr>
              <a:t>Regueira</a:t>
            </a:r>
            <a:r>
              <a:rPr lang="es-MX" sz="1800" dirty="0">
                <a:latin typeface="Avenir Next Condensed" panose="020B0506020202020204" pitchFamily="34" charset="0"/>
              </a:rPr>
              <a:t> Romero - A01794404</a:t>
            </a:r>
          </a:p>
          <a:p>
            <a:pPr lvl="1" algn="l"/>
            <a:endParaRPr lang="es-MX" sz="2000" dirty="0">
              <a:latin typeface="Gellix" pitchFamily="2" charset="77"/>
            </a:endParaRPr>
          </a:p>
          <a:p>
            <a:pPr algn="l"/>
            <a:r>
              <a:rPr lang="es-MX" sz="2000" dirty="0">
                <a:latin typeface="Gellix" pitchFamily="2" charset="77"/>
              </a:rPr>
              <a:t>Asesor: </a:t>
            </a:r>
            <a:r>
              <a:rPr lang="es-MX" sz="2000" dirty="0">
                <a:latin typeface="Avenir Next Condensed" panose="020B0506020202020204" pitchFamily="34" charset="0"/>
              </a:rPr>
              <a:t>Dr. Horacio Martínez Alfaro</a:t>
            </a:r>
          </a:p>
          <a:p>
            <a:pPr algn="l"/>
            <a:r>
              <a:rPr lang="es-MX" sz="2000" dirty="0">
                <a:latin typeface="Gellix" pitchFamily="2" charset="77"/>
              </a:rPr>
              <a:t>Patrocinador(es): </a:t>
            </a:r>
            <a:r>
              <a:rPr lang="es-MX" sz="2000" dirty="0">
                <a:latin typeface="Avenir Next Condensed" panose="020B0506020202020204" pitchFamily="34" charset="0"/>
              </a:rPr>
              <a:t>Mtro. Fernando Sebastián Sánchez Cardona</a:t>
            </a: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331023E-4CB4-82E2-087A-FA103E75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47" y="0"/>
            <a:ext cx="3606800" cy="102046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01127A1B-88DA-9A03-2675-463791875510}"/>
              </a:ext>
            </a:extLst>
          </p:cNvPr>
          <p:cNvGrpSpPr/>
          <p:nvPr/>
        </p:nvGrpSpPr>
        <p:grpSpPr>
          <a:xfrm rot="5400000">
            <a:off x="-3171598" y="3164288"/>
            <a:ext cx="6983895" cy="655320"/>
            <a:chOff x="703525" y="2152230"/>
            <a:chExt cx="10523975" cy="847409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DDAB67E3-160D-D5B9-0294-3EAD0B8EB2DF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9068DCE-588D-03E6-7DB9-66EF7942DECC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5E10BFA8-612A-10A1-6323-6078458470B0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91E05268-686A-7900-E5CF-E35C35042577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20" name="Paralelogramo 19">
                <a:extLst>
                  <a:ext uri="{FF2B5EF4-FFF2-40B4-BE49-F238E27FC236}">
                    <a16:creationId xmlns:a16="http://schemas.microsoft.com/office/drawing/2014/main" id="{9072E59B-7ED5-0A29-D89B-C3B8F9A87E06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17900E0-22A9-3D21-7199-BE9A85326727}"/>
              </a:ext>
            </a:extLst>
          </p:cNvPr>
          <p:cNvSpPr txBox="1"/>
          <p:nvPr/>
        </p:nvSpPr>
        <p:spPr>
          <a:xfrm>
            <a:off x="8941677" y="129744"/>
            <a:ext cx="31484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b="1" dirty="0">
                <a:solidFill>
                  <a:srgbClr val="1B2749"/>
                </a:solidFill>
                <a:latin typeface="Albra Regular" pitchFamily="2" charset="77"/>
              </a:rPr>
              <a:t>Maestría en Inteligencia Artificial Aplicada (MNA)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C0D8AC7-99E5-12F3-A2A9-22FE58CA3C98}"/>
              </a:ext>
            </a:extLst>
          </p:cNvPr>
          <p:cNvSpPr txBox="1"/>
          <p:nvPr/>
        </p:nvSpPr>
        <p:spPr>
          <a:xfrm>
            <a:off x="5878687" y="6293354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dirty="0">
                <a:latin typeface="Avenir Next Condensed" panose="020B0506020202020204" pitchFamily="34" charset="0"/>
              </a:rPr>
              <a:t>15 de Noviembre, 2024</a:t>
            </a:r>
            <a:endParaRPr lang="es-MX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4CB87F-F06E-8B15-2DCE-249E13B733CA}"/>
              </a:ext>
            </a:extLst>
          </p:cNvPr>
          <p:cNvSpPr/>
          <p:nvPr/>
        </p:nvSpPr>
        <p:spPr>
          <a:xfrm rot="16200000">
            <a:off x="-1568328" y="4294039"/>
            <a:ext cx="3915900" cy="615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-ES" sz="1400" dirty="0">
                <a:solidFill>
                  <a:srgbClr val="FFFFFF"/>
                </a:solidFill>
                <a:effectLst/>
                <a:latin typeface="Gellix" pitchFamily="2" charset="77"/>
                <a:ea typeface="Fira Sans Extra Condensed"/>
                <a:cs typeface="Fira Sans Extra Condensed"/>
              </a:rPr>
              <a:t>Presentación del </a:t>
            </a:r>
            <a:r>
              <a:rPr lang="es-ES" sz="1400">
                <a:solidFill>
                  <a:srgbClr val="FFFFFF"/>
                </a:solidFill>
                <a:effectLst/>
                <a:latin typeface="Gellix" pitchFamily="2" charset="77"/>
                <a:ea typeface="Fira Sans Extra Condensed"/>
                <a:cs typeface="Fira Sans Extra Condensed"/>
              </a:rPr>
              <a:t>Proyecto Integrador</a:t>
            </a:r>
            <a:endParaRPr lang="es-MX" sz="1100" dirty="0">
              <a:effectLst/>
              <a:latin typeface="Gellix" pitchFamily="2" charset="77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7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A59B8-BAE9-5E6B-6991-7490E40A2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0C966646-CDAD-490E-A751-DF6383562710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D3628BE-0D32-3E52-48C7-B26C59921BA2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BD02B2D-1829-1387-2751-1A3A32AB2B96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601577C3-7345-37EE-EBED-45874D55D167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470477D5-D7E8-2460-B0BC-99BA1DF856BF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18AFEBC5-432B-B1FE-D93F-CF31AF100895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4F5F2A5F-D2BE-A483-AFD8-317537AE74B0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8A38391F-81C6-A14E-C121-92ECC644BB70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5A5E925-B3EA-13C7-9431-B7449336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31" y="623396"/>
            <a:ext cx="10241343" cy="93112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400" b="1" dirty="0">
                <a:latin typeface="Gellix" pitchFamily="2" charset="77"/>
              </a:rPr>
              <a:t>Solución propuesta: </a:t>
            </a:r>
            <a:r>
              <a:rPr lang="es-MX" sz="2000" dirty="0">
                <a:latin typeface="Gellix" pitchFamily="2" charset="77"/>
              </a:rPr>
              <a:t>Desarrollo del Modelo</a:t>
            </a:r>
            <a:endParaRPr lang="es-MX" sz="1800" dirty="0">
              <a:latin typeface="Gellix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D874F-DABA-1B4E-FEF5-854560C501AF}"/>
              </a:ext>
            </a:extLst>
          </p:cNvPr>
          <p:cNvSpPr txBox="1"/>
          <p:nvPr/>
        </p:nvSpPr>
        <p:spPr>
          <a:xfrm>
            <a:off x="1964970" y="2287045"/>
            <a:ext cx="2623538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Validación cruzada (parte 1)</a:t>
            </a:r>
          </a:p>
        </p:txBody>
      </p:sp>
      <p:pic>
        <p:nvPicPr>
          <p:cNvPr id="2" name="Picture 4" descr="CRISP-DM surface technology">
            <a:extLst>
              <a:ext uri="{FF2B5EF4-FFF2-40B4-BE49-F238E27FC236}">
                <a16:creationId xmlns:a16="http://schemas.microsoft.com/office/drawing/2014/main" id="{56735024-EDD5-4231-8F90-8C8E5F2EC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2" t="75016" r="40522"/>
          <a:stretch/>
        </p:blipFill>
        <p:spPr bwMode="auto">
          <a:xfrm>
            <a:off x="119573" y="774884"/>
            <a:ext cx="1125903" cy="11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E7ECA71-B83A-1459-3D58-361BFA8FF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12"/>
          <a:stretch/>
        </p:blipFill>
        <p:spPr bwMode="auto">
          <a:xfrm>
            <a:off x="263316" y="2752523"/>
            <a:ext cx="5717274" cy="211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326BDE-570F-BAD4-67AD-F1842AD1F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14"/>
          <a:stretch/>
        </p:blipFill>
        <p:spPr bwMode="auto">
          <a:xfrm>
            <a:off x="6150950" y="2752523"/>
            <a:ext cx="5717274" cy="35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002101-8175-70A0-D749-26AFE8EAD9E7}"/>
              </a:ext>
            </a:extLst>
          </p:cNvPr>
          <p:cNvSpPr txBox="1"/>
          <p:nvPr/>
        </p:nvSpPr>
        <p:spPr>
          <a:xfrm>
            <a:off x="7825479" y="2287044"/>
            <a:ext cx="2623538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Validación cruzada (parte 2)</a:t>
            </a:r>
          </a:p>
        </p:txBody>
      </p:sp>
    </p:spTree>
    <p:extLst>
      <p:ext uri="{BB962C8B-B14F-4D97-AF65-F5344CB8AC3E}">
        <p14:creationId xmlns:p14="http://schemas.microsoft.com/office/powerpoint/2010/main" val="416686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00456-21DC-BC4C-5F9B-404671B50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D7CD9A92-82DE-7A1A-6E99-511E7B00379E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78E63046-1186-69C8-C0AB-EF17ABF26851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71A4FCAD-9CA4-EFCD-54FF-90F635795CAC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B2995FE6-A951-9E69-1670-4A238ACD1713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2198D3C5-D0EB-2371-C29B-88CABA38FFC2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3CAEEBE3-D07D-14C6-CEF5-61D63A3524C4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6B8099C8-1B14-A125-4D56-3F7130A54EC8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A91778B5-380F-CD4C-9248-CC3B2262D001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203BF52-8444-7128-FA41-FA3B825F4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31" y="623396"/>
            <a:ext cx="10241343" cy="93112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400" b="1" dirty="0">
                <a:latin typeface="Gellix" pitchFamily="2" charset="77"/>
              </a:rPr>
              <a:t>Solución propuesta: </a:t>
            </a:r>
            <a:r>
              <a:rPr lang="es-MX" sz="2000" dirty="0">
                <a:latin typeface="Gellix" pitchFamily="2" charset="77"/>
              </a:rPr>
              <a:t>Evaluación</a:t>
            </a:r>
            <a:endParaRPr lang="es-MX" sz="1800" dirty="0">
              <a:latin typeface="Gellix" pitchFamily="2" charset="7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A045811-2853-183C-D26D-7FCB9DD9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7" y="1989410"/>
            <a:ext cx="8770984" cy="281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RISP-DM surface technology">
            <a:extLst>
              <a:ext uri="{FF2B5EF4-FFF2-40B4-BE49-F238E27FC236}">
                <a16:creationId xmlns:a16="http://schemas.microsoft.com/office/drawing/2014/main" id="{5D1153CC-3EDB-ABFD-B674-FF44EA4E9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014" b="80764" l="16042" r="33958">
                        <a14:foregroundMark x1="26563" y1="58403" x2="23906" y2="57917"/>
                        <a14:foregroundMark x1="23906" y1="57917" x2="21406" y2="59097"/>
                        <a14:foregroundMark x1="21406" y1="59097" x2="19115" y2="62917"/>
                        <a14:foregroundMark x1="19115" y1="62917" x2="20313" y2="69236"/>
                        <a14:foregroundMark x1="20313" y1="69236" x2="21927" y2="70556"/>
                        <a14:foregroundMark x1="25208" y1="63056" x2="23385" y2="69722"/>
                        <a14:foregroundMark x1="23385" y1="69722" x2="25313" y2="64514"/>
                        <a14:foregroundMark x1="25313" y1="64514" x2="25313" y2="62222"/>
                        <a14:foregroundMark x1="26198" y1="66944" x2="26198" y2="70139"/>
                        <a14:foregroundMark x1="26198" y1="70139" x2="24271" y2="66597"/>
                        <a14:foregroundMark x1="24271" y1="66597" x2="24167" y2="60278"/>
                        <a14:foregroundMark x1="25885" y1="61736" x2="26302" y2="69583"/>
                        <a14:foregroundMark x1="29844" y1="71458" x2="28073" y2="73264"/>
                        <a14:foregroundMark x1="28073" y1="73264" x2="20990" y2="72917"/>
                        <a14:foregroundMark x1="31510" y1="72708" x2="21094" y2="72083"/>
                        <a14:foregroundMark x1="19844" y1="70833" x2="16979" y2="66111"/>
                        <a14:foregroundMark x1="19844" y1="71111" x2="24167" y2="75972"/>
                        <a14:foregroundMark x1="24167" y1="75972" x2="27344" y2="76250"/>
                        <a14:foregroundMark x1="30052" y1="73889" x2="20781" y2="72917"/>
                        <a14:foregroundMark x1="20781" y1="72917" x2="20781" y2="72917"/>
                        <a14:foregroundMark x1="28854" y1="73403" x2="31563" y2="70833"/>
                        <a14:foregroundMark x1="31563" y1="70833" x2="32656" y2="68264"/>
                        <a14:foregroundMark x1="32656" y1="68264" x2="32656" y2="66111"/>
                        <a14:foregroundMark x1="33229" y1="64097" x2="33229" y2="71111"/>
                        <a14:foregroundMark x1="33229" y1="71111" x2="33229" y2="71250"/>
                        <a14:foregroundMark x1="33542" y1="64931" x2="33906" y2="68472"/>
                        <a14:foregroundMark x1="33906" y1="68472" x2="33438" y2="72014"/>
                        <a14:foregroundMark x1="24479" y1="78264" x2="25885" y2="80694"/>
                        <a14:foregroundMark x1="25885" y1="80694" x2="26094" y2="80833"/>
                        <a14:foregroundMark x1="27552" y1="58125" x2="25000" y2="57639"/>
                        <a14:foregroundMark x1="25000" y1="58542" x2="24844" y2="57083"/>
                        <a14:foregroundMark x1="34010" y1="67639" x2="34010" y2="69028"/>
                        <a14:foregroundMark x1="16458" y1="67431" x2="16042" y2="69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8" t="55689" r="65226" b="18585"/>
          <a:stretch/>
        </p:blipFill>
        <p:spPr bwMode="auto">
          <a:xfrm>
            <a:off x="90076" y="769840"/>
            <a:ext cx="1184896" cy="121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6F2FAB-5DFC-D085-440C-6299C1883C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30" r="38371"/>
          <a:stretch/>
        </p:blipFill>
        <p:spPr>
          <a:xfrm>
            <a:off x="8913181" y="779160"/>
            <a:ext cx="2905509" cy="23383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C50032-8D35-D3A8-297C-321DCAAB6DF5}"/>
              </a:ext>
            </a:extLst>
          </p:cNvPr>
          <p:cNvSpPr txBox="1"/>
          <p:nvPr/>
        </p:nvSpPr>
        <p:spPr>
          <a:xfrm>
            <a:off x="6289643" y="1676433"/>
            <a:ext cx="2623538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Pronóstico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3D3D1-95F4-8C42-011B-36781D714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190" y="4804576"/>
            <a:ext cx="4488500" cy="1491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04734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2365-2550-A269-6C43-54A0ECA1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B681C3A-9B6C-836B-3D2E-92EF97587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80" y="1876571"/>
            <a:ext cx="11529440" cy="495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F529E43D-B93C-AC18-9013-B87C12DFD255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9874699F-0803-49A6-EAF9-46C914200C57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D7942B37-81C3-B58A-004B-53DE3B7331D3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AD9B1428-CCD6-D211-4C76-BF77DE8E684B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A486BB8E-EE04-E9FC-2464-AA360A408E38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C272C212-F1E6-D70F-B45C-56D361FD8FCD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ABC64913-D008-BA40-54F0-D53D47994800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2E8CEED2-ECB3-E710-E410-031700DFF3E1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086A659-E2CB-6589-E04E-071E1139A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31" y="623396"/>
            <a:ext cx="10241343" cy="93112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400" b="1" dirty="0">
                <a:latin typeface="Gellix" pitchFamily="2" charset="77"/>
              </a:rPr>
              <a:t>Solución propuesta: </a:t>
            </a:r>
            <a:r>
              <a:rPr lang="es-MX" sz="2000" dirty="0">
                <a:latin typeface="Gellix" pitchFamily="2" charset="77"/>
              </a:rPr>
              <a:t>Despliegue</a:t>
            </a:r>
            <a:endParaRPr lang="es-MX" sz="1800" dirty="0">
              <a:latin typeface="Gellix" pitchFamily="2" charset="77"/>
            </a:endParaRPr>
          </a:p>
        </p:txBody>
      </p:sp>
      <p:pic>
        <p:nvPicPr>
          <p:cNvPr id="2" name="Picture 4" descr="CRISP-DM surface technology">
            <a:extLst>
              <a:ext uri="{FF2B5EF4-FFF2-40B4-BE49-F238E27FC236}">
                <a16:creationId xmlns:a16="http://schemas.microsoft.com/office/drawing/2014/main" id="{B6432747-3194-119F-E2E8-3684A6927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028" b="43056" l="16198" r="38438">
                        <a14:foregroundMark x1="26979" y1="21250" x2="24688" y2="19097"/>
                        <a14:foregroundMark x1="24688" y1="19097" x2="24688" y2="19097"/>
                        <a14:foregroundMark x1="25990" y1="21181" x2="24167" y2="25000"/>
                        <a14:foregroundMark x1="24167" y1="25000" x2="23854" y2="31111"/>
                        <a14:foregroundMark x1="23854" y1="31111" x2="25417" y2="34306"/>
                        <a14:foregroundMark x1="27135" y1="27153" x2="24479" y2="33125"/>
                        <a14:foregroundMark x1="24479" y1="33125" x2="27813" y2="34861"/>
                        <a14:foregroundMark x1="27813" y1="34861" x2="28490" y2="34583"/>
                        <a14:foregroundMark x1="29948" y1="35417" x2="22760" y2="35278"/>
                        <a14:foregroundMark x1="21927" y1="35278" x2="21302" y2="35417"/>
                        <a14:foregroundMark x1="20417" y1="35417" x2="25260" y2="36042"/>
                        <a14:foregroundMark x1="28021" y1="35903" x2="31719" y2="36181"/>
                        <a14:foregroundMark x1="33125" y1="26042" x2="34323" y2="32431"/>
                        <a14:foregroundMark x1="34323" y1="32431" x2="34219" y2="34583"/>
                        <a14:foregroundMark x1="27187" y1="40833" x2="24010" y2="42292"/>
                        <a14:foregroundMark x1="27187" y1="42292" x2="24427" y2="42431"/>
                        <a14:foregroundMark x1="18021" y1="36111" x2="16198" y2="31806"/>
                        <a14:foregroundMark x1="16198" y1="31806" x2="16250" y2="30139"/>
                        <a14:foregroundMark x1="24375" y1="42708" x2="25833" y2="43056"/>
                        <a14:foregroundMark x1="25156" y1="19792" x2="24115" y2="19722"/>
                        <a14:foregroundMark x1="25208" y1="19792" x2="24219" y2="19167"/>
                        <a14:foregroundMark x1="38438" y1="23750" x2="38438" y2="2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18410" r="65111" b="55901"/>
          <a:stretch/>
        </p:blipFill>
        <p:spPr bwMode="auto">
          <a:xfrm>
            <a:off x="20469" y="712475"/>
            <a:ext cx="1295692" cy="130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203853-C922-88FC-B994-6E1BCD326F2B}"/>
              </a:ext>
            </a:extLst>
          </p:cNvPr>
          <p:cNvSpPr txBox="1"/>
          <p:nvPr/>
        </p:nvSpPr>
        <p:spPr>
          <a:xfrm>
            <a:off x="4116867" y="1636603"/>
            <a:ext cx="3958266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Arquitectura </a:t>
            </a:r>
            <a:r>
              <a:rPr lang="es-CO" sz="1600" dirty="0" err="1">
                <a:solidFill>
                  <a:schemeClr val="bg1"/>
                </a:solidFill>
              </a:rPr>
              <a:t>MLops</a:t>
            </a:r>
            <a:r>
              <a:rPr lang="es-CO" sz="1600" dirty="0">
                <a:solidFill>
                  <a:schemeClr val="bg1"/>
                </a:solidFill>
              </a:rPr>
              <a:t> (Open </a:t>
            </a:r>
            <a:r>
              <a:rPr lang="es-CO" sz="1600" dirty="0" err="1">
                <a:solidFill>
                  <a:schemeClr val="bg1"/>
                </a:solidFill>
              </a:rPr>
              <a:t>Source</a:t>
            </a:r>
            <a:r>
              <a:rPr lang="es-CO" sz="1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3215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1F5D-2423-8E1F-75F8-11511FEDB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D5161CE-DDA8-E1FF-6258-9B2843CD1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9" y="2132979"/>
            <a:ext cx="11649662" cy="4621941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3900D3F3-C699-432F-B61B-3F277337F225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236F2FE-CC54-0408-F3E7-61EE6E6796CB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F308FA1A-2415-6423-AB33-50CD3FACE063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979A6824-09B7-54AD-B7A8-ABCC48CBF01B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95003CE7-BD90-94BF-03AA-DF4951CDD7D7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8C724B3C-8695-7859-433D-1970BC4403E9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32DBAEE-7009-5225-4189-F630C4849C59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6027EA76-8556-382B-8361-7B158E6B6167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1B742BB-D598-BF03-2BF8-B2BC6E76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31" y="623396"/>
            <a:ext cx="10241343" cy="93112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400" b="1" dirty="0">
                <a:latin typeface="Gellix" pitchFamily="2" charset="77"/>
              </a:rPr>
              <a:t>Solución propuesta: </a:t>
            </a:r>
            <a:r>
              <a:rPr lang="es-MX" sz="2000" dirty="0">
                <a:latin typeface="Gellix" pitchFamily="2" charset="77"/>
              </a:rPr>
              <a:t>Despliegue</a:t>
            </a:r>
            <a:endParaRPr lang="es-MX" sz="1800" dirty="0">
              <a:latin typeface="Gellix" pitchFamily="2" charset="77"/>
            </a:endParaRPr>
          </a:p>
        </p:txBody>
      </p:sp>
      <p:pic>
        <p:nvPicPr>
          <p:cNvPr id="2" name="Picture 4" descr="CRISP-DM surface technology">
            <a:extLst>
              <a:ext uri="{FF2B5EF4-FFF2-40B4-BE49-F238E27FC236}">
                <a16:creationId xmlns:a16="http://schemas.microsoft.com/office/drawing/2014/main" id="{A53A6C07-D595-EAE7-D12A-DFDCD4C6D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028" b="43056" l="16198" r="38438">
                        <a14:foregroundMark x1="26979" y1="21250" x2="24688" y2="19097"/>
                        <a14:foregroundMark x1="24688" y1="19097" x2="24688" y2="19097"/>
                        <a14:foregroundMark x1="25990" y1="21181" x2="24167" y2="25000"/>
                        <a14:foregroundMark x1="24167" y1="25000" x2="23854" y2="31111"/>
                        <a14:foregroundMark x1="23854" y1="31111" x2="25417" y2="34306"/>
                        <a14:foregroundMark x1="27135" y1="27153" x2="24479" y2="33125"/>
                        <a14:foregroundMark x1="24479" y1="33125" x2="27813" y2="34861"/>
                        <a14:foregroundMark x1="27813" y1="34861" x2="28490" y2="34583"/>
                        <a14:foregroundMark x1="29948" y1="35417" x2="22760" y2="35278"/>
                        <a14:foregroundMark x1="21927" y1="35278" x2="21302" y2="35417"/>
                        <a14:foregroundMark x1="20417" y1="35417" x2="25260" y2="36042"/>
                        <a14:foregroundMark x1="28021" y1="35903" x2="31719" y2="36181"/>
                        <a14:foregroundMark x1="33125" y1="26042" x2="34323" y2="32431"/>
                        <a14:foregroundMark x1="34323" y1="32431" x2="34219" y2="34583"/>
                        <a14:foregroundMark x1="27187" y1="40833" x2="24010" y2="42292"/>
                        <a14:foregroundMark x1="27187" y1="42292" x2="24427" y2="42431"/>
                        <a14:foregroundMark x1="18021" y1="36111" x2="16198" y2="31806"/>
                        <a14:foregroundMark x1="16198" y1="31806" x2="16250" y2="30139"/>
                        <a14:foregroundMark x1="24375" y1="42708" x2="25833" y2="43056"/>
                        <a14:foregroundMark x1="25156" y1="19792" x2="24115" y2="19722"/>
                        <a14:foregroundMark x1="25208" y1="19792" x2="24219" y2="19167"/>
                        <a14:foregroundMark x1="38438" y1="23750" x2="38438" y2="2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18410" r="65111" b="55901"/>
          <a:stretch/>
        </p:blipFill>
        <p:spPr bwMode="auto">
          <a:xfrm>
            <a:off x="20469" y="712475"/>
            <a:ext cx="1295692" cy="130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2FF271-E641-1231-201A-5D01A77B12FB}"/>
              </a:ext>
            </a:extLst>
          </p:cNvPr>
          <p:cNvSpPr txBox="1"/>
          <p:nvPr/>
        </p:nvSpPr>
        <p:spPr>
          <a:xfrm>
            <a:off x="4116867" y="1932375"/>
            <a:ext cx="3958266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Arquitectura General (Azure)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CA07E-A9ED-1BF5-CEA8-372517BE66EF}"/>
              </a:ext>
            </a:extLst>
          </p:cNvPr>
          <p:cNvSpPr txBox="1"/>
          <p:nvPr/>
        </p:nvSpPr>
        <p:spPr>
          <a:xfrm>
            <a:off x="10561627" y="1743879"/>
            <a:ext cx="1245793" cy="37699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b="0" dirty="0">
                <a:solidFill>
                  <a:sysClr val="windowText" lastClr="000000"/>
                </a:solidFill>
                <a:latin typeface="Avenir Book" panose="02000503020000020003" pitchFamily="2" charset="0"/>
              </a:rPr>
              <a:t>$ 5,000 </a:t>
            </a:r>
            <a:r>
              <a:rPr lang="es-CO" sz="1600" b="0" dirty="0" err="1">
                <a:solidFill>
                  <a:sysClr val="windowText" lastClr="000000"/>
                </a:solidFill>
                <a:latin typeface="Avenir Book" panose="02000503020000020003" pitchFamily="2" charset="0"/>
              </a:rPr>
              <a:t>dls</a:t>
            </a:r>
            <a:endParaRPr lang="es-CO" sz="1600" b="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308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E132-354F-FFB3-366C-84778FC08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67C8C4A2-147A-0741-C5AC-74DA8FB09DD1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632F9A9-1E9D-4035-4449-7E921B5D35C1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DDB5644D-3D94-0DFD-344B-D6F868B66D33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5BE4BA67-2ECA-8371-96D3-9084B206BDCE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71C991C4-C044-635E-DD9F-0FDA57FC53E1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6D8A0588-ED6B-00A4-D688-84DDA84553C2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46413494-CC5C-F3B8-35CE-89B14A95401A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0ED1C5BB-9935-277E-1369-AACE1D8E2E19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618FBF-2384-B92C-201E-64E8BDEAF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52438" r="10267" b="15437"/>
          <a:stretch/>
        </p:blipFill>
        <p:spPr bwMode="auto">
          <a:xfrm>
            <a:off x="3162975" y="1673696"/>
            <a:ext cx="8820659" cy="505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3C8F97-DD6A-8F1C-F115-DD33411EC175}"/>
              </a:ext>
            </a:extLst>
          </p:cNvPr>
          <p:cNvSpPr txBox="1"/>
          <p:nvPr/>
        </p:nvSpPr>
        <p:spPr>
          <a:xfrm>
            <a:off x="195562" y="2402913"/>
            <a:ext cx="2683471" cy="9311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002060"/>
                </a:solidFill>
              </a:rPr>
              <a:t>Creación de </a:t>
            </a:r>
            <a:r>
              <a:rPr lang="es-CO" sz="2800" dirty="0" err="1">
                <a:solidFill>
                  <a:srgbClr val="002060"/>
                </a:solidFill>
              </a:rPr>
              <a:t>dashboard</a:t>
            </a:r>
            <a:endParaRPr lang="es-CO" sz="40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36BE9-DFE4-C0F2-64C5-04FA5E18E70D}"/>
              </a:ext>
            </a:extLst>
          </p:cNvPr>
          <p:cNvSpPr txBox="1"/>
          <p:nvPr/>
        </p:nvSpPr>
        <p:spPr>
          <a:xfrm>
            <a:off x="487139" y="3391902"/>
            <a:ext cx="2084477" cy="7627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800" b="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Visualizar la operación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1D326-4A05-193C-29AE-2611EBCB2206}"/>
              </a:ext>
            </a:extLst>
          </p:cNvPr>
          <p:cNvSpPr txBox="1"/>
          <p:nvPr/>
        </p:nvSpPr>
        <p:spPr>
          <a:xfrm>
            <a:off x="487139" y="4457398"/>
            <a:ext cx="2084477" cy="9505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800" b="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Toma de decisiones basada en datos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55A59563-A2E1-ECCE-6669-E44A5153510C}"/>
              </a:ext>
            </a:extLst>
          </p:cNvPr>
          <p:cNvSpPr txBox="1">
            <a:spLocks/>
          </p:cNvSpPr>
          <p:nvPr/>
        </p:nvSpPr>
        <p:spPr>
          <a:xfrm>
            <a:off x="195562" y="439867"/>
            <a:ext cx="10241343" cy="931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400" b="1" dirty="0">
                <a:latin typeface="Gellix" pitchFamily="2" charset="77"/>
              </a:rPr>
              <a:t>Recomendaciones Comerciales Fundamentales</a:t>
            </a:r>
            <a:endParaRPr lang="es-MX" sz="1800" dirty="0">
              <a:latin typeface="Gellix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799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8DF5D-2FDC-259E-A31F-914FE2EB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BCD280D-B9CB-133F-3B55-8B4E4195160F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AD547EF-7F47-17D5-CB0C-24F28C4DEF81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0D91E626-8EE3-36E9-7E6D-204E130D6F3D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3FACAB0C-BE5A-1533-472E-72AB97C70F19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E4E99517-A95C-DB87-B48C-D8B10788A46B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3A8A106A-F6C0-C43C-CA01-724BACECD957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5CE22E1B-2858-9F17-6F00-070226DCB463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ED60C72B-76DA-6772-206F-8761ABE2198F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63C1B08-4FA1-FECF-168D-61186E0E3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723" y="749029"/>
            <a:ext cx="3723639" cy="40643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000" dirty="0">
                <a:latin typeface="Gellix" pitchFamily="2" charset="77"/>
              </a:rPr>
              <a:t>Beneficios y resultados esperados</a:t>
            </a:r>
            <a:endParaRPr lang="es-MX" sz="1600" dirty="0">
              <a:latin typeface="Gellix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1536C2-6F69-6F1F-1F81-6CC992CEF644}"/>
              </a:ext>
            </a:extLst>
          </p:cNvPr>
          <p:cNvSpPr txBox="1"/>
          <p:nvPr/>
        </p:nvSpPr>
        <p:spPr>
          <a:xfrm>
            <a:off x="1967771" y="3003089"/>
            <a:ext cx="3067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latin typeface="Avenir Next Condensed" panose="020B0506020202020204" pitchFamily="34" charset="0"/>
              </a:rPr>
              <a:t>Reducción de costos operativos.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4334D0-9229-7DC3-2EF9-7A3D6B0E99DE}"/>
              </a:ext>
            </a:extLst>
          </p:cNvPr>
          <p:cNvSpPr txBox="1"/>
          <p:nvPr/>
        </p:nvSpPr>
        <p:spPr>
          <a:xfrm>
            <a:off x="7009539" y="3047908"/>
            <a:ext cx="3300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Avenir Next Condensed" panose="020B0506020202020204" pitchFamily="34" charset="0"/>
              </a:rPr>
              <a:t>Mejora de la rentabilidad del negocio.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E2A3EA-23FE-B14B-B704-81856F7F0FA9}"/>
              </a:ext>
            </a:extLst>
          </p:cNvPr>
          <p:cNvSpPr txBox="1"/>
          <p:nvPr/>
        </p:nvSpPr>
        <p:spPr>
          <a:xfrm>
            <a:off x="1967771" y="5454610"/>
            <a:ext cx="2956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1800" dirty="0">
                <a:latin typeface="Avenir Next Condensed" panose="020B0506020202020204" pitchFamily="34" charset="0"/>
              </a:rPr>
              <a:t>Toma de decisiones informadas.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CCEDA1-6180-C445-4E38-72FA4F5C43A5}"/>
              </a:ext>
            </a:extLst>
          </p:cNvPr>
          <p:cNvSpPr txBox="1"/>
          <p:nvPr/>
        </p:nvSpPr>
        <p:spPr>
          <a:xfrm>
            <a:off x="7217921" y="5497802"/>
            <a:ext cx="3006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1800" dirty="0">
                <a:latin typeface="Avenir Next Condensed" panose="020B0506020202020204" pitchFamily="34" charset="0"/>
              </a:rPr>
              <a:t>Competitividad en las operaciones</a:t>
            </a:r>
            <a:endParaRPr lang="es-ES" sz="1800" dirty="0">
              <a:latin typeface="Avenir Next Condensed" panose="020B0506020202020204" pitchFamily="34" charset="0"/>
            </a:endParaRPr>
          </a:p>
        </p:txBody>
      </p:sp>
      <p:pic>
        <p:nvPicPr>
          <p:cNvPr id="22" name="Graphic 21" descr="Bar chart with solid fill">
            <a:extLst>
              <a:ext uri="{FF2B5EF4-FFF2-40B4-BE49-F238E27FC236}">
                <a16:creationId xmlns:a16="http://schemas.microsoft.com/office/drawing/2014/main" id="{D0A7DD58-9FFA-AF5B-49B0-435B647A3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2340" y="4127450"/>
            <a:ext cx="1312934" cy="1312934"/>
          </a:xfrm>
          <a:prstGeom prst="rect">
            <a:avLst/>
          </a:prstGeom>
        </p:spPr>
      </p:pic>
      <p:pic>
        <p:nvPicPr>
          <p:cNvPr id="24" name="Graphic 23" descr="Business Growth outline">
            <a:extLst>
              <a:ext uri="{FF2B5EF4-FFF2-40B4-BE49-F238E27FC236}">
                <a16:creationId xmlns:a16="http://schemas.microsoft.com/office/drawing/2014/main" id="{44BD85BF-55F1-42EB-7B84-E7ABA8453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7173" y="4184868"/>
            <a:ext cx="1312934" cy="1312934"/>
          </a:xfrm>
          <a:prstGeom prst="rect">
            <a:avLst/>
          </a:prstGeom>
        </p:spPr>
      </p:pic>
      <p:pic>
        <p:nvPicPr>
          <p:cNvPr id="26" name="Graphic 25" descr="Upward trend with solid fill">
            <a:extLst>
              <a:ext uri="{FF2B5EF4-FFF2-40B4-BE49-F238E27FC236}">
                <a16:creationId xmlns:a16="http://schemas.microsoft.com/office/drawing/2014/main" id="{C3221CF0-34D1-F300-094F-17F180A5B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3511" y="1792273"/>
            <a:ext cx="1312934" cy="1312934"/>
          </a:xfrm>
          <a:prstGeom prst="rect">
            <a:avLst/>
          </a:prstGeom>
        </p:spPr>
      </p:pic>
      <p:pic>
        <p:nvPicPr>
          <p:cNvPr id="28" name="Graphic 27" descr="Money outline">
            <a:extLst>
              <a:ext uri="{FF2B5EF4-FFF2-40B4-BE49-F238E27FC236}">
                <a16:creationId xmlns:a16="http://schemas.microsoft.com/office/drawing/2014/main" id="{2159BB17-48D9-4000-B778-72430246CF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5706" y="1738681"/>
            <a:ext cx="1312934" cy="1312934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2F874F60-5B39-13DD-05F2-C6207A13D036}"/>
              </a:ext>
            </a:extLst>
          </p:cNvPr>
          <p:cNvSpPr/>
          <p:nvPr/>
        </p:nvSpPr>
        <p:spPr>
          <a:xfrm rot="5400000">
            <a:off x="4086879" y="2374372"/>
            <a:ext cx="356007" cy="20919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0137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86CC8-31FC-D912-8D41-016EC71F6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A2A21-31FE-10A4-E304-3A96143C3907}"/>
              </a:ext>
            </a:extLst>
          </p:cNvPr>
          <p:cNvSpPr txBox="1">
            <a:spLocks/>
          </p:cNvSpPr>
          <p:nvPr/>
        </p:nvSpPr>
        <p:spPr>
          <a:xfrm>
            <a:off x="326723" y="570742"/>
            <a:ext cx="6970643" cy="931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800" dirty="0">
                <a:latin typeface="Gellix" pitchFamily="2" charset="77"/>
              </a:rPr>
              <a:t>Trabajos Futuros</a:t>
            </a:r>
            <a:endParaRPr lang="es-MX" sz="2000" dirty="0">
              <a:latin typeface="Gellix" pitchFamily="2" charset="77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D19E5C1-FF88-F563-4F3B-3A1545931BFC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84834F9-3230-F767-3793-1890226A752F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ECE5BA72-D8D8-3117-8CCD-F04C7FEDDAD3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B5E76B62-7A69-6E66-9E93-36B82AEE82D2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C170C680-7DAE-6346-76A1-D8B478B69021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CA6F92E7-B800-E298-4794-84655D49FD44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DCB4F0C2-678F-092F-5BA9-BB57CD1063D8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6255DCFA-E74C-71BB-EF0A-39E690E0979C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4F21FA85-5AF5-F052-D58F-EBA4BEFD4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840" y="1916509"/>
            <a:ext cx="8199136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Integración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externos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pronóstico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incorporando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adicionales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dinámicos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combustible y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condiciones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climáticas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para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mejorar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precisión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las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predicciones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Predicción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largo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plazo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aprendizaje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profundo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aprendizaje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profundo para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mejorar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capacidad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hacer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predicciones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largo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plazo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preventivo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factores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preventivo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basados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consumo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vehículos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eficiencia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operativa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6A27EEF-96FE-6CFE-EBA9-00FD8B0C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02" y="4989047"/>
            <a:ext cx="2883658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67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B9C91-D937-1284-0D3D-88B69F72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214DE09-38C9-9C7D-CA36-CB4F94B88578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BC6E5BE-73D8-E83F-C6A4-D86BFB198C1B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9BD52870-DFC4-4F3F-80C3-C22843A0D674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949F0025-62A5-F7E6-4D75-C20785CA6DA5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A7BDBDAF-A6EA-2806-F3F6-D7C0A1D8F8A7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05C393C7-5634-FD4E-7F18-7DCE5D0B2D3A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84F5C878-8538-8650-ABAD-06D0B1092D99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04EF9551-819F-4206-7F34-4E4CB141CA51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53DEAE4-89DC-C43F-A57E-F544C249C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723" y="570742"/>
            <a:ext cx="6970643" cy="93112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800" dirty="0">
                <a:latin typeface="Gellix" pitchFamily="2" charset="77"/>
              </a:rPr>
              <a:t>Bibliografía</a:t>
            </a:r>
            <a:endParaRPr lang="es-MX" sz="2000" dirty="0">
              <a:latin typeface="Gellix" pitchFamily="2" charset="77"/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43DF773B-4456-D0F6-B101-97379438E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619" y="1501863"/>
            <a:ext cx="10844720" cy="3934690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-MX" sz="2000" dirty="0">
              <a:latin typeface="Avenir Next Condensed" panose="020B0506020202020204" pitchFamily="34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Mssaperla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(2024, 1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marzo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).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is the medallion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lakehouse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architecture? - Azure Databricks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Microsoft Learn. </a:t>
            </a: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https://learn.microsoft.com/en-us/azure/databricks/lakehouse/medallion</a:t>
            </a:r>
            <a:endParaRPr lang="en-US" sz="1800" u="sng" dirty="0">
              <a:solidFill>
                <a:srgbClr val="0000FF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Kumar Mukhiya, S., y Ahmed, U. (2020). Hands-On Exploratory Data Analysis with Python.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Packt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Publishing. 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https://learning.oreilly.com/library/view/hands-on-exploratory-data/9781789537253/0957090f-fa4d-4145-95dd-6d3782e5c04d.xhtml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sz="2000" dirty="0" err="1">
                <a:latin typeface="Avenir Next Condensed" panose="020B0506020202020204" pitchFamily="34" charset="0"/>
              </a:rPr>
              <a:t>Visengeriyeva</a:t>
            </a:r>
            <a:r>
              <a:rPr lang="es-MX" sz="2000" dirty="0">
                <a:latin typeface="Avenir Next Condensed" panose="020B0506020202020204" pitchFamily="34" charset="0"/>
              </a:rPr>
              <a:t>, L., </a:t>
            </a:r>
            <a:r>
              <a:rPr lang="es-MX" sz="2000" dirty="0" err="1">
                <a:latin typeface="Avenir Next Condensed" panose="020B0506020202020204" pitchFamily="34" charset="0"/>
              </a:rPr>
              <a:t>Kammer</a:t>
            </a:r>
            <a:r>
              <a:rPr lang="es-MX" sz="2000" dirty="0">
                <a:latin typeface="Avenir Next Condensed" panose="020B0506020202020204" pitchFamily="34" charset="0"/>
              </a:rPr>
              <a:t>, A., </a:t>
            </a:r>
            <a:r>
              <a:rPr lang="es-MX" sz="2000" dirty="0" err="1">
                <a:latin typeface="Avenir Next Condensed" panose="020B0506020202020204" pitchFamily="34" charset="0"/>
              </a:rPr>
              <a:t>Bär</a:t>
            </a:r>
            <a:r>
              <a:rPr lang="es-MX" sz="2000" dirty="0">
                <a:latin typeface="Avenir Next Condensed" panose="020B0506020202020204" pitchFamily="34" charset="0"/>
              </a:rPr>
              <a:t>, I., </a:t>
            </a:r>
            <a:r>
              <a:rPr lang="es-MX" sz="2000" dirty="0" err="1">
                <a:latin typeface="Avenir Next Condensed" panose="020B0506020202020204" pitchFamily="34" charset="0"/>
              </a:rPr>
              <a:t>Kniesz</a:t>
            </a:r>
            <a:r>
              <a:rPr lang="es-MX" sz="2000" dirty="0">
                <a:latin typeface="Avenir Next Condensed" panose="020B0506020202020204" pitchFamily="34" charset="0"/>
              </a:rPr>
              <a:t>, A., y </a:t>
            </a:r>
            <a:r>
              <a:rPr lang="es-MX" sz="2000" dirty="0" err="1">
                <a:latin typeface="Avenir Next Condensed" panose="020B0506020202020204" pitchFamily="34" charset="0"/>
              </a:rPr>
              <a:t>Plöd</a:t>
            </a:r>
            <a:r>
              <a:rPr lang="es-MX" sz="2000" dirty="0">
                <a:latin typeface="Avenir Next Condensed" panose="020B0506020202020204" pitchFamily="34" charset="0"/>
              </a:rPr>
              <a:t>, M. (2023). CRISP-ML(Q). </a:t>
            </a:r>
            <a:r>
              <a:rPr lang="es-MX" sz="2000" dirty="0" err="1">
                <a:latin typeface="Avenir Next Condensed" panose="020B0506020202020204" pitchFamily="34" charset="0"/>
              </a:rPr>
              <a:t>The</a:t>
            </a:r>
            <a:r>
              <a:rPr lang="es-MX" sz="2000" dirty="0">
                <a:latin typeface="Avenir Next Condensed" panose="020B0506020202020204" pitchFamily="34" charset="0"/>
              </a:rPr>
              <a:t> ML </a:t>
            </a:r>
            <a:r>
              <a:rPr lang="es-MX" sz="2000" dirty="0" err="1">
                <a:latin typeface="Avenir Next Condensed" panose="020B0506020202020204" pitchFamily="34" charset="0"/>
              </a:rPr>
              <a:t>Lifecycle</a:t>
            </a:r>
            <a:r>
              <a:rPr lang="es-MX" sz="2000" dirty="0">
                <a:latin typeface="Avenir Next Condensed" panose="020B0506020202020204" pitchFamily="34" charset="0"/>
              </a:rPr>
              <a:t> </a:t>
            </a:r>
            <a:r>
              <a:rPr lang="es-MX" sz="2000" dirty="0" err="1">
                <a:latin typeface="Avenir Next Condensed" panose="020B0506020202020204" pitchFamily="34" charset="0"/>
              </a:rPr>
              <a:t>Process</a:t>
            </a:r>
            <a:r>
              <a:rPr lang="es-MX" sz="2000" dirty="0">
                <a:latin typeface="Avenir Next Condensed" panose="020B0506020202020204" pitchFamily="34" charset="0"/>
              </a:rPr>
              <a:t>. </a:t>
            </a:r>
            <a:r>
              <a:rPr lang="es-MX" sz="2000" dirty="0" err="1">
                <a:latin typeface="Avenir Next Condensed" panose="020B0506020202020204" pitchFamily="34" charset="0"/>
              </a:rPr>
              <a:t>MLOps</a:t>
            </a:r>
            <a:r>
              <a:rPr lang="es-MX" sz="2000" dirty="0">
                <a:latin typeface="Avenir Next Condensed" panose="020B0506020202020204" pitchFamily="34" charset="0"/>
              </a:rPr>
              <a:t>. INNOQ. </a:t>
            </a:r>
            <a:r>
              <a:rPr lang="es-MX" sz="2000" dirty="0">
                <a:latin typeface="Avenir Next Condensed" panose="020B0506020202020204" pitchFamily="34" charset="0"/>
                <a:hlinkClick r:id="rId4"/>
              </a:rPr>
              <a:t>https://ml-ops.org/content/crisp-ml</a:t>
            </a:r>
            <a:endParaRPr lang="es-MX" sz="2000" dirty="0">
              <a:latin typeface="Avenir Next Condensed" panose="020B0506020202020204" pitchFamily="34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Condensed" panose="020B0506020202020204" pitchFamily="34" charset="0"/>
              </a:rPr>
              <a:t>Geotab. (2022). 7 strategies to reduce fleet fuel costs: Quick guide for managing fuel economy and idling. </a:t>
            </a:r>
            <a:r>
              <a:rPr lang="en-US" sz="2000" dirty="0" err="1">
                <a:latin typeface="Avenir Next Condensed" panose="020B0506020202020204" pitchFamily="34" charset="0"/>
              </a:rPr>
              <a:t>Recuperado</a:t>
            </a:r>
            <a:r>
              <a:rPr lang="en-US" sz="2000">
                <a:latin typeface="Avenir Next Condensed" panose="020B0506020202020204" pitchFamily="34" charset="0"/>
              </a:rPr>
              <a:t> de </a:t>
            </a:r>
            <a:r>
              <a:rPr lang="en-US" sz="2000">
                <a:latin typeface="Avenir Next Condensed" panose="020B0506020202020204" pitchFamily="34" charset="0"/>
                <a:hlinkClick r:id="rId5"/>
              </a:rPr>
              <a:t>https://www.geotab.com/CMS-GeneralFiles-production/NA/ebooks/7%20Strategies%20to%20Reduce%20Fleet%20Fuel%20Costs_Geotab%20%5BPublic%5D.pdf</a:t>
            </a:r>
            <a:endParaRPr lang="en-US" sz="2000">
              <a:latin typeface="Avenir Next Condensed" panose="020B0506020202020204" pitchFamily="34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MX" sz="2000" dirty="0">
              <a:latin typeface="Avenir Next Condensed" panose="020B0506020202020204" pitchFamily="34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MX" sz="2000" dirty="0"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8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A555E-2E41-6AC4-31F6-A89223A6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5C945E7-3AEE-29A9-05C6-BD13E00F10A3}"/>
              </a:ext>
            </a:extLst>
          </p:cNvPr>
          <p:cNvGrpSpPr/>
          <p:nvPr/>
        </p:nvGrpSpPr>
        <p:grpSpPr>
          <a:xfrm>
            <a:off x="0" y="0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966B109-7C34-D797-55DA-ADCE2CA71B7C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77327C5C-2007-FF54-2E60-C01FB4890064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D9B96970-3364-DAF1-4DA4-AD4A46A2167F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133DC792-0413-6CBE-B869-66FF0BA78240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832219AB-FF93-D794-79BD-A846B2246CA3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83BA7C1F-85B7-7D24-C09B-35C3705F50E0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EB6C5C2A-BDEB-329C-30C7-AA850D7B790B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8BCDB3D-B8AB-643C-C4F4-95A714411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972" y="1101743"/>
            <a:ext cx="2155731" cy="5476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MX" sz="2800" b="1" dirty="0">
                <a:latin typeface="Gellix" pitchFamily="2" charset="77"/>
              </a:rPr>
              <a:t>Problemática</a:t>
            </a:r>
            <a:endParaRPr lang="es-MX" sz="2000" b="1" dirty="0">
              <a:latin typeface="Gellix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6DD8B6-401F-1F31-77E8-8F96AE040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16" b="89969" l="4813" r="93048">
                        <a14:foregroundMark x1="7130" y1="73668" x2="7130" y2="73668"/>
                        <a14:foregroundMark x1="90018" y1="36677" x2="90018" y2="36677"/>
                        <a14:foregroundMark x1="91800" y1="67712" x2="91800" y2="67712"/>
                        <a14:foregroundMark x1="48307" y1="5329" x2="48307" y2="5329"/>
                        <a14:foregroundMark x1="4991" y1="44514" x2="4991" y2="44514"/>
                        <a14:foregroundMark x1="93048" y1="46708" x2="93048" y2="46708"/>
                        <a14:foregroundMark x1="39572" y1="89342" x2="39572" y2="89342"/>
                        <a14:foregroundMark x1="11052" y1="88401" x2="11052" y2="884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143" y="3934126"/>
            <a:ext cx="2879034" cy="163709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44917B-FD6F-9357-76B9-E520BDD4D0A7}"/>
              </a:ext>
            </a:extLst>
          </p:cNvPr>
          <p:cNvSpPr/>
          <p:nvPr/>
        </p:nvSpPr>
        <p:spPr>
          <a:xfrm>
            <a:off x="540463" y="2036397"/>
            <a:ext cx="3501185" cy="1298013"/>
          </a:xfrm>
          <a:prstGeom prst="roundRect">
            <a:avLst>
              <a:gd name="adj" fmla="val 11004"/>
            </a:avLst>
          </a:prstGeom>
          <a:noFill/>
          <a:ln w="38100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1200"/>
              </a:spcAft>
            </a:pPr>
            <a:r>
              <a:rPr lang="es-CO" dirty="0" err="1">
                <a:solidFill>
                  <a:srgbClr val="002060"/>
                </a:solidFill>
                <a:latin typeface="Avenir Book" panose="02000503020000020003" pitchFamily="2" charset="0"/>
                <a:ea typeface="+mj-ea"/>
                <a:cs typeface="+mj-cs"/>
              </a:rPr>
              <a:t>Forza</a:t>
            </a:r>
            <a:r>
              <a:rPr lang="es-CO" dirty="0">
                <a:solidFill>
                  <a:srgbClr val="002060"/>
                </a:solidFill>
                <a:latin typeface="Avenir Book" panose="02000503020000020003" pitchFamily="2" charset="0"/>
                <a:ea typeface="+mj-ea"/>
                <a:cs typeface="+mj-cs"/>
              </a:rPr>
              <a:t> </a:t>
            </a:r>
            <a:r>
              <a:rPr lang="es-CO" dirty="0" err="1">
                <a:solidFill>
                  <a:srgbClr val="002060"/>
                </a:solidFill>
                <a:latin typeface="Avenir Book" panose="02000503020000020003" pitchFamily="2" charset="0"/>
                <a:ea typeface="+mj-ea"/>
                <a:cs typeface="+mj-cs"/>
              </a:rPr>
              <a:t>Transportation</a:t>
            </a:r>
            <a:r>
              <a:rPr lang="es-CO" dirty="0">
                <a:solidFill>
                  <a:srgbClr val="002060"/>
                </a:solidFill>
                <a:latin typeface="Avenir Book" panose="02000503020000020003" pitchFamily="2" charset="0"/>
                <a:ea typeface="+mj-ea"/>
                <a:cs typeface="+mj-cs"/>
              </a:rPr>
              <a:t> es una empresa de transporte especializada en el servicio de </a:t>
            </a:r>
            <a:r>
              <a:rPr lang="es-CO" b="1" dirty="0">
                <a:solidFill>
                  <a:srgbClr val="002060"/>
                </a:solidFill>
                <a:latin typeface="Avenir Book" panose="02000503020000020003" pitchFamily="2" charset="0"/>
                <a:ea typeface="+mj-ea"/>
                <a:cs typeface="+mj-cs"/>
              </a:rPr>
              <a:t>Full </a:t>
            </a:r>
            <a:r>
              <a:rPr lang="es-CO" b="1" dirty="0" err="1">
                <a:solidFill>
                  <a:srgbClr val="002060"/>
                </a:solidFill>
                <a:latin typeface="Avenir Book" panose="02000503020000020003" pitchFamily="2" charset="0"/>
                <a:ea typeface="+mj-ea"/>
                <a:cs typeface="+mj-cs"/>
              </a:rPr>
              <a:t>Truck</a:t>
            </a:r>
            <a:r>
              <a:rPr lang="es-CO" b="1" dirty="0">
                <a:solidFill>
                  <a:srgbClr val="002060"/>
                </a:solidFill>
                <a:latin typeface="Avenir Book" panose="02000503020000020003" pitchFamily="2" charset="0"/>
                <a:ea typeface="+mj-ea"/>
                <a:cs typeface="+mj-cs"/>
              </a:rPr>
              <a:t> Load (FTL)</a:t>
            </a:r>
            <a:endParaRPr lang="es-ES" b="1" dirty="0">
              <a:solidFill>
                <a:srgbClr val="002060"/>
              </a:solidFill>
              <a:latin typeface="Avenir Book" panose="02000503020000020003" pitchFamily="2" charset="0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B86D97-E520-19E7-0F6E-4DD2597C362E}"/>
              </a:ext>
            </a:extLst>
          </p:cNvPr>
          <p:cNvSpPr txBox="1"/>
          <p:nvPr/>
        </p:nvSpPr>
        <p:spPr>
          <a:xfrm>
            <a:off x="5641848" y="972036"/>
            <a:ext cx="5550408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s-CO" sz="2400" b="1" dirty="0">
                <a:latin typeface="Gellix" pitchFamily="2" charset="77"/>
                <a:ea typeface="+mj-ea"/>
                <a:cs typeface="+mj-cs"/>
              </a:rPr>
              <a:t>Objetivo: </a:t>
            </a:r>
            <a:r>
              <a:rPr lang="es-CO" sz="2400" dirty="0">
                <a:latin typeface="Gellix" pitchFamily="2" charset="77"/>
                <a:ea typeface="+mj-ea"/>
                <a:cs typeface="+mj-cs"/>
              </a:rPr>
              <a:t>Mejora del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s-CO" sz="2400" dirty="0">
                <a:latin typeface="Gellix" pitchFamily="2" charset="77"/>
                <a:ea typeface="+mj-ea"/>
                <a:cs typeface="+mj-cs"/>
              </a:rPr>
              <a:t>Desempeño del servicio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4AE16F5-28C7-486F-21C5-668BE70A3C7D}"/>
              </a:ext>
            </a:extLst>
          </p:cNvPr>
          <p:cNvSpPr/>
          <p:nvPr/>
        </p:nvSpPr>
        <p:spPr>
          <a:xfrm>
            <a:off x="5513853" y="2036397"/>
            <a:ext cx="5907004" cy="1127427"/>
          </a:xfrm>
          <a:prstGeom prst="roundRect">
            <a:avLst>
              <a:gd name="adj" fmla="val 11004"/>
            </a:avLst>
          </a:prstGeom>
          <a:noFill/>
          <a:ln w="57150">
            <a:solidFill>
              <a:schemeClr val="accent5"/>
            </a:solidFill>
            <a:prstDash val="solid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s-ES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Aprovechar los datos generados por el sensor </a:t>
            </a:r>
            <a:r>
              <a:rPr lang="es-ES" dirty="0" err="1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GeoTab</a:t>
            </a:r>
            <a:r>
              <a:rPr lang="es-ES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 para </a:t>
            </a:r>
            <a:r>
              <a:rPr lang="es-ES" b="1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identificar los factores clave </a:t>
            </a:r>
            <a:r>
              <a:rPr lang="es-ES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que afectan el rendimiento del combustible.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59A4BC9-89B8-9BD8-CCE3-E8E97A1C6571}"/>
              </a:ext>
            </a:extLst>
          </p:cNvPr>
          <p:cNvSpPr/>
          <p:nvPr/>
        </p:nvSpPr>
        <p:spPr>
          <a:xfrm>
            <a:off x="5513853" y="3493008"/>
            <a:ext cx="5907004" cy="1127427"/>
          </a:xfrm>
          <a:prstGeom prst="roundRect">
            <a:avLst>
              <a:gd name="adj" fmla="val 11004"/>
            </a:avLst>
          </a:prstGeom>
          <a:noFill/>
          <a:ln w="57150">
            <a:solidFill>
              <a:schemeClr val="accent5"/>
            </a:solidFill>
            <a:prstDash val="solid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s-ES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Generar </a:t>
            </a:r>
            <a:r>
              <a:rPr lang="es-ES" b="1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pronósticos de consumo </a:t>
            </a:r>
            <a:r>
              <a:rPr lang="es-ES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que permitan anticipar las necesidades de cada vehículo y optimizar la planificación operativa para reducir el consumo total.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682134E-3283-E276-E13C-01E7D1E206B5}"/>
              </a:ext>
            </a:extLst>
          </p:cNvPr>
          <p:cNvSpPr/>
          <p:nvPr/>
        </p:nvSpPr>
        <p:spPr>
          <a:xfrm>
            <a:off x="5513853" y="4951629"/>
            <a:ext cx="5907004" cy="1127427"/>
          </a:xfrm>
          <a:prstGeom prst="roundRect">
            <a:avLst>
              <a:gd name="adj" fmla="val 11004"/>
            </a:avLst>
          </a:prstGeom>
          <a:noFill/>
          <a:ln w="57150">
            <a:solidFill>
              <a:schemeClr val="accent5"/>
            </a:solidFill>
            <a:prstDash val="solid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s-ES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Mejorar la agilidad y precisión en la gestión de la operación mediante una </a:t>
            </a:r>
            <a:r>
              <a:rPr lang="es-ES" b="1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visualización de datos y documentación de procesos</a:t>
            </a:r>
            <a:r>
              <a:rPr lang="es-ES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 claras y accesibles.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E05CD-9F12-1F67-50CE-0CEC7AAD28BD}"/>
              </a:ext>
            </a:extLst>
          </p:cNvPr>
          <p:cNvSpPr txBox="1"/>
          <p:nvPr/>
        </p:nvSpPr>
        <p:spPr>
          <a:xfrm>
            <a:off x="4654296" y="2092278"/>
            <a:ext cx="7498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b="1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1</a:t>
            </a:r>
            <a:endParaRPr lang="en-MX" sz="6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A0A1B1-2892-18E0-C349-BEE407C2484B}"/>
              </a:ext>
            </a:extLst>
          </p:cNvPr>
          <p:cNvSpPr txBox="1"/>
          <p:nvPr/>
        </p:nvSpPr>
        <p:spPr>
          <a:xfrm>
            <a:off x="4654296" y="3548889"/>
            <a:ext cx="7498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b="1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2</a:t>
            </a:r>
            <a:endParaRPr lang="en-MX" sz="6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C6E0C-6C93-150E-1FF3-3031FFC6B5A2}"/>
              </a:ext>
            </a:extLst>
          </p:cNvPr>
          <p:cNvSpPr txBox="1"/>
          <p:nvPr/>
        </p:nvSpPr>
        <p:spPr>
          <a:xfrm>
            <a:off x="4654296" y="5063393"/>
            <a:ext cx="7498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b="1" dirty="0">
                <a:solidFill>
                  <a:srgbClr val="001D58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3</a:t>
            </a:r>
            <a:endParaRPr lang="en-MX" sz="6000" b="1" dirty="0"/>
          </a:p>
        </p:txBody>
      </p:sp>
    </p:spTree>
    <p:extLst>
      <p:ext uri="{BB962C8B-B14F-4D97-AF65-F5344CB8AC3E}">
        <p14:creationId xmlns:p14="http://schemas.microsoft.com/office/powerpoint/2010/main" val="359736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70D68-A3A7-93F5-F640-0CFBBB9AE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633F9-8476-5CA1-61D3-2321F92F8A77}"/>
              </a:ext>
            </a:extLst>
          </p:cNvPr>
          <p:cNvSpPr txBox="1">
            <a:spLocks/>
          </p:cNvSpPr>
          <p:nvPr/>
        </p:nvSpPr>
        <p:spPr>
          <a:xfrm>
            <a:off x="326723" y="570742"/>
            <a:ext cx="6970643" cy="931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800" dirty="0">
                <a:latin typeface="Gellix" pitchFamily="2" charset="77"/>
              </a:rPr>
              <a:t>Hallazgos e ideas clave</a:t>
            </a:r>
            <a:endParaRPr lang="es-MX" sz="2000" dirty="0">
              <a:latin typeface="Gellix" pitchFamily="2" charset="77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BEF114B-EA88-1E22-3B8F-8B893AAF3E27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9F6121E6-8603-010D-7B59-B737570CB8D3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891ECCF7-9EBA-7610-7941-DB475F03A7A1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A94D27CF-4B1C-6EA9-CE8A-BD49FAFB626B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2D1EEEC2-3D21-D41B-77A0-1136B122BD9F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25D1708D-45DB-397A-C918-F2CEDC3A31E6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87E5072-A363-8CA3-37C6-0E961D03ACC1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656023D1-723D-2AD4-94B4-28644FAA1990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B9365-A5E1-F5B9-409A-9298C296891F}"/>
              </a:ext>
            </a:extLst>
          </p:cNvPr>
          <p:cNvSpPr txBox="1"/>
          <p:nvPr/>
        </p:nvSpPr>
        <p:spPr>
          <a:xfrm>
            <a:off x="326722" y="1501863"/>
            <a:ext cx="11538555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Ingeniería de Datos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análisis mostró que las variables tienen una correlación débil con el consumo de combustible.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Análisis de Componentes Principales (PCA) identificó dos factores clave para la reducción del consumo de combustible:</a:t>
            </a:r>
          </a:p>
          <a:p>
            <a:pPr marL="742950" lvl="1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E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Porcentaje de ralentí en el viaje.</a:t>
            </a:r>
          </a:p>
          <a:p>
            <a:pPr marL="742950" lvl="1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E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Frecuencia de excesos de velocidad.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Modelos de clasificación:</a:t>
            </a:r>
          </a:p>
          <a:p>
            <a:pPr marL="742950" lvl="1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E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Árbol de decisión: Precisión promedio de 0.82 y puntaje F1 de 0.78.</a:t>
            </a:r>
          </a:p>
          <a:p>
            <a:pPr marL="742950" lvl="1" indent="-28575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E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s-E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Precisión de 0.85 y puntaje F1 de 0.81.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Ambos modelos indicaron que la mayoría de las variables, excepto las no accionables (distancia recorrida y consumo total de combustible), carecían de alta significancia. Esto llevó a optar por un modelo de pronóstico como complemento para respaldar decisiones estratégicas y operativas.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 de Pronóstico (</a:t>
            </a:r>
            <a:r>
              <a:rPr kumimoji="0" lang="es-E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Forecasting</a:t>
            </a:r>
            <a:r>
              <a:rPr kumimoji="0" lang="es-E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identificaron patrones estacionales en el consumo de combustible, lo que facilita la planificación de abastecimiento.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modelo mostró un error absoluto medio (MAE) de 0.48, lo que indica un buen ajuste y precisión en las proyecciones futuras del consumo.</a:t>
            </a:r>
          </a:p>
        </p:txBody>
      </p:sp>
    </p:spTree>
    <p:extLst>
      <p:ext uri="{BB962C8B-B14F-4D97-AF65-F5344CB8AC3E}">
        <p14:creationId xmlns:p14="http://schemas.microsoft.com/office/powerpoint/2010/main" val="106611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5F36-E761-4D44-AD6B-0366E5404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ISP-DM surface technology">
            <a:extLst>
              <a:ext uri="{FF2B5EF4-FFF2-40B4-BE49-F238E27FC236}">
                <a16:creationId xmlns:a16="http://schemas.microsoft.com/office/drawing/2014/main" id="{9DFE3D34-4EF6-B935-7701-A0AD3EC94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113" y="1125721"/>
            <a:ext cx="7395773" cy="55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EB6DA9D4-402F-3717-597D-008B8D1F4B26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2697E32-C168-DBD1-CA21-373CF3BE650F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6E924866-289C-1E95-6393-67691DB4947D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741B16D7-160C-139A-97E0-A298D4531F8C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59C823E7-A8D4-56D9-604C-F3717FA7731E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B8A1443A-9D80-FA93-CAC1-CCFA93B4E0B4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E271F3-4C6A-5091-B5BE-8FB057CB11E7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21EBF049-2BF5-6050-CE12-05988D3391D5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698652D-A176-8340-A4FC-9360F5821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723" y="570742"/>
            <a:ext cx="6970643" cy="93112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800" dirty="0">
                <a:latin typeface="Gellix" pitchFamily="2" charset="77"/>
              </a:rPr>
              <a:t>Solución propuesta</a:t>
            </a:r>
            <a:endParaRPr lang="es-MX" sz="2000" dirty="0">
              <a:latin typeface="Gellix" pitchFamily="2" charset="77"/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5CD5E9B-FFFE-72A4-9592-7266C7E60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723" y="1393777"/>
            <a:ext cx="3295708" cy="74620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endParaRPr lang="es-MX" sz="2000" dirty="0">
              <a:latin typeface="Avenir Next Condensed" panose="020B0506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s-MX" sz="2000" dirty="0">
                <a:latin typeface="Avenir Next Condensed" panose="020B0506020202020204" pitchFamily="34" charset="0"/>
              </a:rPr>
              <a:t>Metodología: CRISP-ML(Q)</a:t>
            </a:r>
            <a:endParaRPr lang="es-MX" sz="2800" dirty="0">
              <a:latin typeface="Avenir Next Condense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8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75EE4-CD5B-895F-CB16-C676DC769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378E65-E907-C6AD-CFFD-CFF1BB17A256}"/>
              </a:ext>
            </a:extLst>
          </p:cNvPr>
          <p:cNvSpPr/>
          <p:nvPr/>
        </p:nvSpPr>
        <p:spPr>
          <a:xfrm>
            <a:off x="5724144" y="2738442"/>
            <a:ext cx="5870448" cy="3781230"/>
          </a:xfrm>
          <a:prstGeom prst="roundRect">
            <a:avLst>
              <a:gd name="adj" fmla="val 5785"/>
            </a:avLst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0644773-E284-DE67-224F-CDC2C11B9FB6}"/>
              </a:ext>
            </a:extLst>
          </p:cNvPr>
          <p:cNvSpPr/>
          <p:nvPr/>
        </p:nvSpPr>
        <p:spPr>
          <a:xfrm>
            <a:off x="438912" y="2738442"/>
            <a:ext cx="4773167" cy="3781230"/>
          </a:xfrm>
          <a:prstGeom prst="roundRect">
            <a:avLst>
              <a:gd name="adj" fmla="val 5785"/>
            </a:avLst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4EC9BF9-F2F5-8607-221B-C1C26A079672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7570D26-463A-6F44-5BA4-DB712159962D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677C8322-73A3-DB2A-4956-FAFCA0F08331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4D27BD80-0FD5-4A10-7D75-726A08C6CB30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624008FE-5A7A-3A64-7732-AB7299B3D736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3CE8EE71-BE47-3662-3AAE-5BE296A4C1C6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9330035-5B9C-49E6-86E1-D0C7EE908F10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ED16DD07-099A-5E5B-3C58-C560468F64B4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4C62BC8-451C-8CF9-7F8F-4C8CF24B8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31" y="1082316"/>
            <a:ext cx="5549202" cy="455531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700" b="1" dirty="0">
                <a:latin typeface="Gellix" pitchFamily="2" charset="77"/>
              </a:rPr>
              <a:t>Solución propuesta: </a:t>
            </a:r>
            <a:r>
              <a:rPr lang="es-MX" sz="2200" dirty="0">
                <a:latin typeface="Gellix" pitchFamily="2" charset="77"/>
              </a:rPr>
              <a:t>Entendimiento del negocio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58BBBF-6A0D-FC9D-D5DB-0C9AEC0A73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55414" y="3290755"/>
            <a:ext cx="5586656" cy="2647273"/>
          </a:xfrm>
          <a:prstGeom prst="rect">
            <a:avLst/>
          </a:prstGeom>
        </p:spPr>
      </p:pic>
      <p:pic>
        <p:nvPicPr>
          <p:cNvPr id="2" name="Picture 4" descr="CRISP-DM surface technology">
            <a:extLst>
              <a:ext uri="{FF2B5EF4-FFF2-40B4-BE49-F238E27FC236}">
                <a16:creationId xmlns:a16="http://schemas.microsoft.com/office/drawing/2014/main" id="{513FE4E6-4618-D891-A75F-B4F8F2338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6" t="-3667" r="40797" b="73599"/>
          <a:stretch/>
        </p:blipFill>
        <p:spPr bwMode="auto">
          <a:xfrm>
            <a:off x="83902" y="576919"/>
            <a:ext cx="1168826" cy="138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88AC5C-3655-D3C5-656F-B1A310ABB17A}"/>
              </a:ext>
            </a:extLst>
          </p:cNvPr>
          <p:cNvSpPr txBox="1"/>
          <p:nvPr/>
        </p:nvSpPr>
        <p:spPr>
          <a:xfrm>
            <a:off x="6885833" y="2379737"/>
            <a:ext cx="3547070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Documentación del proceso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C1DD67-2F5B-C8B5-F277-F3034354B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54" y="2988989"/>
            <a:ext cx="3428702" cy="34533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653506-0286-3E2B-2B96-0951802318E3}"/>
              </a:ext>
            </a:extLst>
          </p:cNvPr>
          <p:cNvSpPr txBox="1"/>
          <p:nvPr/>
        </p:nvSpPr>
        <p:spPr>
          <a:xfrm>
            <a:off x="1052363" y="2379738"/>
            <a:ext cx="3547070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Identificación de entidades de negocio</a:t>
            </a:r>
          </a:p>
        </p:txBody>
      </p:sp>
    </p:spTree>
    <p:extLst>
      <p:ext uri="{BB962C8B-B14F-4D97-AF65-F5344CB8AC3E}">
        <p14:creationId xmlns:p14="http://schemas.microsoft.com/office/powerpoint/2010/main" val="323435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72426-9F2C-5B71-A877-854CBF54F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6FAA6EFF-2B2B-2B43-59E7-198671DF4B23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63CFC72-5E8C-F45D-0691-8BAAE460A211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153109D4-2A9F-8AAC-FD99-D2635D9F2148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D53A618A-6EA6-00D2-5937-FEC842417ACC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7BFD63C1-7306-3636-A6D4-3525D12DE741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6705F023-CC89-5D7C-DAFE-C65EE006B314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E6640185-E6D3-DD7E-8643-F76010D6BC5F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D00586FF-6D2E-33A2-A47A-72C476DC46DB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6085406-8F6D-84C0-DA67-715653571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31" y="623396"/>
            <a:ext cx="10241343" cy="93112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400" b="1" dirty="0">
                <a:latin typeface="Gellix" pitchFamily="2" charset="77"/>
              </a:rPr>
              <a:t>Solución propuesta: </a:t>
            </a:r>
            <a:r>
              <a:rPr lang="es-MX" sz="2000" dirty="0">
                <a:latin typeface="Gellix" pitchFamily="2" charset="77"/>
              </a:rPr>
              <a:t>Entendimiento de los datos </a:t>
            </a:r>
            <a:endParaRPr lang="es-MX" sz="1800" dirty="0">
              <a:latin typeface="Gellix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4A3832-EE6C-3AF5-F84E-03DE47AA6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" b="95536" l="6303" r="89916">
                        <a14:foregroundMark x1="41176" y1="18304" x2="25221" y2="15410"/>
                        <a14:foregroundMark x1="20578" y1="18523" x2="11345" y2="27679"/>
                        <a14:foregroundMark x1="11345" y1="27679" x2="5042" y2="45982"/>
                        <a14:foregroundMark x1="5042" y1="45982" x2="7563" y2="66071"/>
                        <a14:foregroundMark x1="7563" y1="66071" x2="17227" y2="79911"/>
                        <a14:foregroundMark x1="17227" y1="79911" x2="29832" y2="90179"/>
                        <a14:foregroundMark x1="29832" y1="90179" x2="45798" y2="94196"/>
                        <a14:foregroundMark x1="45798" y1="94196" x2="64286" y2="91964"/>
                        <a14:foregroundMark x1="64286" y1="91964" x2="78151" y2="80804"/>
                        <a14:foregroundMark x1="78151" y1="80804" x2="88235" y2="64732"/>
                        <a14:foregroundMark x1="88235" y1="64732" x2="91597" y2="48214"/>
                        <a14:foregroundMark x1="91597" y1="48214" x2="86555" y2="29911"/>
                        <a14:foregroundMark x1="86555" y1="29911" x2="76891" y2="15625"/>
                        <a14:foregroundMark x1="76891" y1="15625" x2="60504" y2="7143"/>
                        <a14:foregroundMark x1="60504" y1="7143" x2="43697" y2="4018"/>
                        <a14:foregroundMark x1="43697" y1="4018" x2="27311" y2="7589"/>
                        <a14:foregroundMark x1="17305" y1="15477" x2="14286" y2="17857"/>
                        <a14:foregroundMark x1="27311" y1="7589" x2="25049" y2="9373"/>
                        <a14:foregroundMark x1="14286" y1="17857" x2="14286" y2="17857"/>
                        <a14:foregroundMark x1="30252" y1="29018" x2="36134" y2="55357"/>
                        <a14:foregroundMark x1="43697" y1="14732" x2="64706" y2="52232"/>
                        <a14:foregroundMark x1="54202" y1="21875" x2="64706" y2="30804"/>
                        <a14:foregroundMark x1="71429" y1="61161" x2="36975" y2="58036"/>
                        <a14:foregroundMark x1="36975" y1="58036" x2="54202" y2="66518"/>
                        <a14:foregroundMark x1="54202" y1="66518" x2="61765" y2="65179"/>
                        <a14:foregroundMark x1="68067" y1="74554" x2="26471" y2="70536"/>
                        <a14:foregroundMark x1="24790" y1="65625" x2="32353" y2="65625"/>
                        <a14:foregroundMark x1="34454" y1="64732" x2="20588" y2="58036"/>
                        <a14:foregroundMark x1="16807" y1="18750" x2="18815" y2="16883"/>
                        <a14:foregroundMark x1="26050" y1="8482" x2="25003" y2="9317"/>
                        <a14:foregroundMark x1="12605" y1="20536" x2="16569" y2="14792"/>
                        <a14:foregroundMark x1="18487" y1="18750" x2="19116" y2="17163"/>
                        <a14:foregroundMark x1="26050" y1="17411" x2="24775" y2="15430"/>
                        <a14:foregroundMark x1="52941" y1="94643" x2="42437" y2="91964"/>
                        <a14:foregroundMark x1="56303" y1="4018" x2="41176" y2="893"/>
                        <a14:foregroundMark x1="54622" y1="5357" x2="45378" y2="3125"/>
                        <a14:foregroundMark x1="52101" y1="95536" x2="39496" y2="93750"/>
                        <a14:foregroundMark x1="27311" y1="90179" x2="49160" y2="94196"/>
                        <a14:foregroundMark x1="49160" y1="94196" x2="63866" y2="91518"/>
                        <a14:foregroundMark x1="6303" y1="39286" x2="6723" y2="58929"/>
                        <a14:foregroundMark x1="88655" y1="39286" x2="89496" y2="60268"/>
                        <a14:foregroundMark x1="89496" y1="60268" x2="63445" y2="90625"/>
                        <a14:foregroundMark x1="63445" y1="90625" x2="44538" y2="94643"/>
                        <a14:backgroundMark x1="20588" y1="9375" x2="15546" y2="13839"/>
                        <a14:backgroundMark x1="23950" y1="8036" x2="19328" y2="102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46" y="761562"/>
            <a:ext cx="1242485" cy="1169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40740-CE1F-5C6B-EAB6-351DADDDE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816" y="2526869"/>
            <a:ext cx="4087150" cy="1940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720F54-8A02-E83C-D9C6-D4E93113B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29" y="2526869"/>
            <a:ext cx="1519594" cy="3711451"/>
          </a:xfrm>
          <a:prstGeom prst="rect">
            <a:avLst/>
          </a:prstGeom>
        </p:spPr>
      </p:pic>
      <p:cxnSp>
        <p:nvCxnSpPr>
          <p:cNvPr id="16" name="Connector: Elbow 20">
            <a:extLst>
              <a:ext uri="{FF2B5EF4-FFF2-40B4-BE49-F238E27FC236}">
                <a16:creationId xmlns:a16="http://schemas.microsoft.com/office/drawing/2014/main" id="{21DBA727-43A3-6A4A-D686-2F22222C8789}"/>
              </a:ext>
            </a:extLst>
          </p:cNvPr>
          <p:cNvCxnSpPr>
            <a:cxnSpLocks/>
          </p:cNvCxnSpPr>
          <p:nvPr/>
        </p:nvCxnSpPr>
        <p:spPr>
          <a:xfrm>
            <a:off x="2381923" y="2820966"/>
            <a:ext cx="924893" cy="29058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97AE193-FD0E-701E-0ECE-CBC1D7423928}"/>
              </a:ext>
            </a:extLst>
          </p:cNvPr>
          <p:cNvSpPr/>
          <p:nvPr/>
        </p:nvSpPr>
        <p:spPr>
          <a:xfrm>
            <a:off x="738356" y="2384420"/>
            <a:ext cx="6799227" cy="4030573"/>
          </a:xfrm>
          <a:prstGeom prst="roundRect">
            <a:avLst>
              <a:gd name="adj" fmla="val 5785"/>
            </a:avLst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029F73-D88F-7B97-5AB5-9B26D139B8C0}"/>
              </a:ext>
            </a:extLst>
          </p:cNvPr>
          <p:cNvSpPr txBox="1"/>
          <p:nvPr/>
        </p:nvSpPr>
        <p:spPr>
          <a:xfrm>
            <a:off x="2213466" y="2037204"/>
            <a:ext cx="3547070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Tablas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782B9D-421E-84EC-866E-1DD6FE877A05}"/>
              </a:ext>
            </a:extLst>
          </p:cNvPr>
          <p:cNvSpPr txBox="1"/>
          <p:nvPr/>
        </p:nvSpPr>
        <p:spPr>
          <a:xfrm>
            <a:off x="8763802" y="3658677"/>
            <a:ext cx="2465030" cy="7605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4400" dirty="0">
                <a:solidFill>
                  <a:srgbClr val="002060"/>
                </a:solidFill>
              </a:rPr>
              <a:t>Registros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55F109-3DD5-0853-9B2E-017E638C0FF7}"/>
              </a:ext>
            </a:extLst>
          </p:cNvPr>
          <p:cNvSpPr txBox="1"/>
          <p:nvPr/>
        </p:nvSpPr>
        <p:spPr>
          <a:xfrm>
            <a:off x="8763802" y="2226532"/>
            <a:ext cx="2465030" cy="7605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4400" dirty="0">
                <a:solidFill>
                  <a:srgbClr val="002060"/>
                </a:solidFill>
              </a:rPr>
              <a:t>Tipo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7C6122-90C3-05DA-6C38-D7740F741A12}"/>
              </a:ext>
            </a:extLst>
          </p:cNvPr>
          <p:cNvSpPr txBox="1"/>
          <p:nvPr/>
        </p:nvSpPr>
        <p:spPr>
          <a:xfrm>
            <a:off x="9144355" y="4296815"/>
            <a:ext cx="1703921" cy="5631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b="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177,653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1C860D-3050-A082-EA3C-57FC91CCD1E9}"/>
              </a:ext>
            </a:extLst>
          </p:cNvPr>
          <p:cNvSpPr txBox="1"/>
          <p:nvPr/>
        </p:nvSpPr>
        <p:spPr>
          <a:xfrm>
            <a:off x="9144354" y="2792142"/>
            <a:ext cx="1703921" cy="5631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b="0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csv</a:t>
            </a:r>
            <a:endParaRPr lang="es-CO" sz="2800" b="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D0DD5E-3D93-4B99-DA89-9BB2AAD8D718}"/>
              </a:ext>
            </a:extLst>
          </p:cNvPr>
          <p:cNvSpPr txBox="1"/>
          <p:nvPr/>
        </p:nvSpPr>
        <p:spPr>
          <a:xfrm>
            <a:off x="8763802" y="5286034"/>
            <a:ext cx="2465030" cy="7605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4400" dirty="0">
                <a:solidFill>
                  <a:srgbClr val="002060"/>
                </a:solidFill>
              </a:rPr>
              <a:t>Fecha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0A0551-A63A-3AC4-0C9B-48C8CAF7CC59}"/>
              </a:ext>
            </a:extLst>
          </p:cNvPr>
          <p:cNvSpPr txBox="1"/>
          <p:nvPr/>
        </p:nvSpPr>
        <p:spPr>
          <a:xfrm>
            <a:off x="8336368" y="5851848"/>
            <a:ext cx="3319894" cy="5631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b="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1 Julio – 31 Agosto</a:t>
            </a:r>
          </a:p>
        </p:txBody>
      </p:sp>
    </p:spTree>
    <p:extLst>
      <p:ext uri="{BB962C8B-B14F-4D97-AF65-F5344CB8AC3E}">
        <p14:creationId xmlns:p14="http://schemas.microsoft.com/office/powerpoint/2010/main" val="5489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CDAD3-8593-D0D7-3E2C-49B8D3BB9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2916531-1CB8-2FEB-4903-15E3D6FA5E14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90E834A7-FE30-AC0A-70B8-16ADBA7794E8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1BF6F51C-18E3-84F4-DDED-5C790A103FA6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DD00FDC-4B88-0FFA-D875-C9A89E5CCC15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55871E38-E6B2-64B5-BB12-46E25E3A0D97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2093B559-346B-70D6-444D-A7A23C481332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9D528D8F-4967-37BC-7C3A-620A9ADBDFD3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C38D3953-72F6-14AD-E538-9E1A038D9BFF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CAEAB4C-0E16-6ECE-74AC-DEB56C531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31" y="623396"/>
            <a:ext cx="10241343" cy="93112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400" b="1" dirty="0">
                <a:latin typeface="Gellix" pitchFamily="2" charset="77"/>
              </a:rPr>
              <a:t>Solución propuesta: </a:t>
            </a:r>
            <a:r>
              <a:rPr lang="es-MX" sz="2000" dirty="0">
                <a:latin typeface="Gellix" pitchFamily="2" charset="77"/>
              </a:rPr>
              <a:t>Preparación de los datos</a:t>
            </a:r>
            <a:endParaRPr lang="es-MX" sz="1800" dirty="0">
              <a:latin typeface="Gellix" pitchFamily="2" charset="77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16EA01-D410-864A-BFF4-69A49F1C7CFF}"/>
              </a:ext>
            </a:extLst>
          </p:cNvPr>
          <p:cNvSpPr/>
          <p:nvPr/>
        </p:nvSpPr>
        <p:spPr>
          <a:xfrm>
            <a:off x="307886" y="2473265"/>
            <a:ext cx="7425099" cy="3000553"/>
          </a:xfrm>
          <a:prstGeom prst="roundRect">
            <a:avLst>
              <a:gd name="adj" fmla="val 5785"/>
            </a:avLst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AA6A1D-E30B-A6E1-87E5-4E5886157739}"/>
              </a:ext>
            </a:extLst>
          </p:cNvPr>
          <p:cNvSpPr txBox="1"/>
          <p:nvPr/>
        </p:nvSpPr>
        <p:spPr>
          <a:xfrm>
            <a:off x="2386985" y="2112145"/>
            <a:ext cx="3547070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PCA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3AB2C7C-B8FF-CA61-6E17-FB424137E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9" y="2764443"/>
            <a:ext cx="7133049" cy="2398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FC1F5C-B7AD-C256-F97C-858AE5BB8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464" l="0" r="91696">
                        <a14:foregroundMark x1="38754" y1="8696" x2="25260" y2="9783"/>
                        <a14:foregroundMark x1="25260" y1="9783" x2="14879" y2="18116"/>
                        <a14:foregroundMark x1="14879" y1="18116" x2="12111" y2="28986"/>
                        <a14:foregroundMark x1="23183" y1="14493" x2="14879" y2="28623"/>
                        <a14:foregroundMark x1="14879" y1="28623" x2="13149" y2="42754"/>
                        <a14:foregroundMark x1="13149" y1="28623" x2="3806" y2="52536"/>
                        <a14:foregroundMark x1="3806" y1="52536" x2="8304" y2="64493"/>
                        <a14:foregroundMark x1="7958" y1="40942" x2="7266" y2="55797"/>
                        <a14:foregroundMark x1="7266" y1="55797" x2="11419" y2="69203"/>
                        <a14:foregroundMark x1="11419" y1="69203" x2="20069" y2="80072"/>
                        <a14:foregroundMark x1="20069" y1="80072" x2="21453" y2="81159"/>
                        <a14:foregroundMark x1="28028" y1="83333" x2="40830" y2="69203"/>
                        <a14:foregroundMark x1="40830" y1="69203" x2="47751" y2="36957"/>
                        <a14:foregroundMark x1="44291" y1="70290" x2="50865" y2="35145"/>
                        <a14:foregroundMark x1="50173" y1="71014" x2="59516" y2="38768"/>
                        <a14:foregroundMark x1="58131" y1="65217" x2="62976" y2="51812"/>
                        <a14:foregroundMark x1="62976" y1="51812" x2="63322" y2="36232"/>
                        <a14:foregroundMark x1="63322" y1="36232" x2="48097" y2="21739"/>
                        <a14:foregroundMark x1="48097" y1="21739" x2="44983" y2="35507"/>
                        <a14:foregroundMark x1="44983" y1="35507" x2="54671" y2="25725"/>
                        <a14:foregroundMark x1="54671" y1="25725" x2="51557" y2="26812"/>
                        <a14:foregroundMark x1="62630" y1="33696" x2="65052" y2="19565"/>
                        <a14:foregroundMark x1="65052" y1="19565" x2="65052" y2="19565"/>
                        <a14:foregroundMark x1="73702" y1="78986" x2="22491" y2="77174"/>
                        <a14:foregroundMark x1="22491" y1="77174" x2="50519" y2="78986"/>
                        <a14:foregroundMark x1="79239" y1="81522" x2="86505" y2="68116"/>
                        <a14:foregroundMark x1="86505" y1="68116" x2="89965" y2="50000"/>
                        <a14:foregroundMark x1="89965" y1="50000" x2="86159" y2="23188"/>
                        <a14:foregroundMark x1="86159" y1="29348" x2="82007" y2="24275"/>
                        <a14:foregroundMark x1="83391" y1="21377" x2="91349" y2="39493"/>
                        <a14:foregroundMark x1="74740" y1="15942" x2="57785" y2="9783"/>
                        <a14:foregroundMark x1="70242" y1="17391" x2="60554" y2="7971"/>
                        <a14:foregroundMark x1="60554" y1="7971" x2="30796" y2="8333"/>
                        <a14:foregroundMark x1="31834" y1="7971" x2="59170" y2="6159"/>
                        <a14:foregroundMark x1="59170" y1="6159" x2="73010" y2="6884"/>
                        <a14:foregroundMark x1="73010" y1="6884" x2="81315" y2="19565"/>
                        <a14:foregroundMark x1="81661" y1="23188" x2="59170" y2="4710"/>
                        <a14:foregroundMark x1="59170" y1="4710" x2="43945" y2="4710"/>
                        <a14:foregroundMark x1="43945" y1="4710" x2="37024" y2="6522"/>
                        <a14:foregroundMark x1="83737" y1="77536" x2="71280" y2="90217"/>
                        <a14:foregroundMark x1="71280" y1="90217" x2="63322" y2="93841"/>
                        <a14:foregroundMark x1="88235" y1="63768" x2="89965" y2="35507"/>
                        <a14:foregroundMark x1="90311" y1="38768" x2="91696" y2="60507"/>
                        <a14:foregroundMark x1="49827" y1="95652" x2="35986" y2="95290"/>
                        <a14:foregroundMark x1="35986" y1="95290" x2="35986" y2="95290"/>
                        <a14:foregroundMark x1="48097" y1="94203" x2="29758" y2="90942"/>
                        <a14:foregroundMark x1="29758" y1="90942" x2="20761" y2="85870"/>
                        <a14:foregroundMark x1="20761" y1="85870" x2="9343" y2="71377"/>
                        <a14:foregroundMark x1="9343" y1="71377" x2="4498" y2="56159"/>
                        <a14:foregroundMark x1="4498" y1="53623" x2="8304" y2="24275"/>
                        <a14:foregroundMark x1="8304" y1="24275" x2="20761" y2="14130"/>
                        <a14:foregroundMark x1="20761" y1="14130" x2="39100" y2="7609"/>
                        <a14:foregroundMark x1="31834" y1="6884" x2="71626" y2="9420"/>
                        <a14:foregroundMark x1="73702" y1="13406" x2="61246" y2="5797"/>
                        <a14:foregroundMark x1="61246" y1="5797" x2="47405" y2="3261"/>
                        <a14:foregroundMark x1="47405" y1="3261" x2="43253" y2="3623"/>
                        <a14:foregroundMark x1="48443" y1="2174" x2="38408" y2="3986"/>
                        <a14:foregroundMark x1="46367" y1="3261" x2="56401" y2="3623"/>
                        <a14:foregroundMark x1="59516" y1="7609" x2="43253" y2="1449"/>
                        <a14:foregroundMark x1="43253" y1="1449" x2="36332" y2="1449"/>
                        <a14:foregroundMark x1="42215" y1="14130" x2="59862" y2="5072"/>
                        <a14:foregroundMark x1="67820" y1="16304" x2="58131" y2="5072"/>
                        <a14:foregroundMark x1="58131" y1="5072" x2="46713" y2="0"/>
                        <a14:foregroundMark x1="57093" y1="11232" x2="60900" y2="3986"/>
                        <a14:foregroundMark x1="62630" y1="10145" x2="65398" y2="2899"/>
                        <a14:foregroundMark x1="71626" y1="11232" x2="56401" y2="3623"/>
                        <a14:foregroundMark x1="56401" y1="3623" x2="48097" y2="2536"/>
                        <a14:foregroundMark x1="85467" y1="14855" x2="49135" y2="0"/>
                        <a14:foregroundMark x1="49135" y1="0" x2="48097" y2="0"/>
                        <a14:foregroundMark x1="77163" y1="15580" x2="54671" y2="362"/>
                        <a14:foregroundMark x1="77163" y1="8696" x2="60554" y2="2899"/>
                        <a14:foregroundMark x1="60554" y1="2899" x2="55363" y2="2536"/>
                        <a14:foregroundMark x1="35294" y1="96014" x2="37370" y2="97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24" y="751234"/>
            <a:ext cx="1224480" cy="1169399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BA8B21-F088-4585-9A1A-4A96E9DFC595}"/>
              </a:ext>
            </a:extLst>
          </p:cNvPr>
          <p:cNvSpPr/>
          <p:nvPr/>
        </p:nvSpPr>
        <p:spPr>
          <a:xfrm>
            <a:off x="8063394" y="2473266"/>
            <a:ext cx="3820720" cy="3000554"/>
          </a:xfrm>
          <a:prstGeom prst="roundRect">
            <a:avLst>
              <a:gd name="adj" fmla="val 5785"/>
            </a:avLst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E5D02-6CEF-B316-E77E-D5854D7E4E47}"/>
              </a:ext>
            </a:extLst>
          </p:cNvPr>
          <p:cNvSpPr txBox="1"/>
          <p:nvPr/>
        </p:nvSpPr>
        <p:spPr>
          <a:xfrm>
            <a:off x="8809654" y="2112145"/>
            <a:ext cx="2342356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PCA Tabla unida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32D90-9386-E51D-D3EB-08737F9A0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2829" y="2543373"/>
            <a:ext cx="3386602" cy="28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03280-C2CF-84E6-989E-7C759CF5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BAC63A9C-0A96-B403-4739-6DC60AEBEC16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8BF1413-1917-A651-A57F-A704E83FF81F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F77E16B-65F5-3D03-1744-4D4EE3520ED3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65BD64E4-E495-0A44-19EC-1995A00FA9B9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62F16838-F7D3-1FCF-E570-628C17EAD085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48D1E63A-C342-92EB-759F-30B7D517102B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BC7FD130-EEA0-BFFA-27D3-535FDFC5E628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DB41ADEA-8DFB-E52D-07BC-3D62F0EEE530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837EA3A-A344-EF8F-3728-E5F6C2C81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31" y="623396"/>
            <a:ext cx="10241343" cy="93112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400" b="1" dirty="0">
                <a:latin typeface="Gellix" pitchFamily="2" charset="77"/>
              </a:rPr>
              <a:t>Solución propuesta: </a:t>
            </a:r>
            <a:r>
              <a:rPr lang="es-MX" sz="2000" dirty="0">
                <a:latin typeface="Gellix" pitchFamily="2" charset="77"/>
              </a:rPr>
              <a:t>Desarrollo del Modelo</a:t>
            </a:r>
            <a:endParaRPr lang="es-MX" sz="1800" dirty="0">
              <a:latin typeface="Gellix" pitchFamily="2" charset="77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98AE8E0-DDFD-5923-131D-EE84E25B04CD}"/>
              </a:ext>
            </a:extLst>
          </p:cNvPr>
          <p:cNvSpPr/>
          <p:nvPr/>
        </p:nvSpPr>
        <p:spPr>
          <a:xfrm>
            <a:off x="2787588" y="2205251"/>
            <a:ext cx="9272033" cy="4115649"/>
          </a:xfrm>
          <a:prstGeom prst="roundRect">
            <a:avLst>
              <a:gd name="adj" fmla="val 5785"/>
            </a:avLst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8520DE-EDFC-4B90-DD89-12B1192091CA}"/>
              </a:ext>
            </a:extLst>
          </p:cNvPr>
          <p:cNvSpPr txBox="1"/>
          <p:nvPr/>
        </p:nvSpPr>
        <p:spPr>
          <a:xfrm>
            <a:off x="4932878" y="1895586"/>
            <a:ext cx="4516093" cy="353842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Histórico</a:t>
            </a:r>
          </a:p>
        </p:txBody>
      </p:sp>
      <p:pic>
        <p:nvPicPr>
          <p:cNvPr id="2" name="Picture 4" descr="CRISP-DM surface technology">
            <a:extLst>
              <a:ext uri="{FF2B5EF4-FFF2-40B4-BE49-F238E27FC236}">
                <a16:creationId xmlns:a16="http://schemas.microsoft.com/office/drawing/2014/main" id="{3C5E15EF-55E1-ED87-920F-FDDE7FD06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2" t="75016" r="40522"/>
          <a:stretch/>
        </p:blipFill>
        <p:spPr bwMode="auto">
          <a:xfrm>
            <a:off x="119573" y="774884"/>
            <a:ext cx="1125903" cy="11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BB23F0F-ABAF-9737-2CC0-E40135E6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60" y="2508119"/>
            <a:ext cx="8987688" cy="34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0304A8-F732-5806-C17C-FE0C0687494A}"/>
              </a:ext>
            </a:extLst>
          </p:cNvPr>
          <p:cNvSpPr txBox="1"/>
          <p:nvPr/>
        </p:nvSpPr>
        <p:spPr>
          <a:xfrm>
            <a:off x="90310" y="3645003"/>
            <a:ext cx="2683471" cy="59788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002060"/>
                </a:solidFill>
              </a:rPr>
              <a:t>Pico de consumo</a:t>
            </a:r>
            <a:endParaRPr lang="es-CO" sz="4000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446572-E71C-28AC-C7DD-73A21A0B5B18}"/>
              </a:ext>
            </a:extLst>
          </p:cNvPr>
          <p:cNvSpPr txBox="1"/>
          <p:nvPr/>
        </p:nvSpPr>
        <p:spPr>
          <a:xfrm>
            <a:off x="330891" y="4016803"/>
            <a:ext cx="2084477" cy="5631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2000" b="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24 y 25 de Julio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B6D7D-1E7F-A3FB-5493-2FAB162DBF65}"/>
              </a:ext>
            </a:extLst>
          </p:cNvPr>
          <p:cNvSpPr txBox="1"/>
          <p:nvPr/>
        </p:nvSpPr>
        <p:spPr>
          <a:xfrm>
            <a:off x="90310" y="2416399"/>
            <a:ext cx="2683471" cy="59788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002060"/>
                </a:solidFill>
              </a:rPr>
              <a:t>Tendencia a la baja</a:t>
            </a:r>
            <a:endParaRPr lang="es-CO" sz="4000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044AC-6D55-911F-BABB-8034EA32C331}"/>
              </a:ext>
            </a:extLst>
          </p:cNvPr>
          <p:cNvSpPr txBox="1"/>
          <p:nvPr/>
        </p:nvSpPr>
        <p:spPr>
          <a:xfrm>
            <a:off x="330891" y="2788199"/>
            <a:ext cx="2084477" cy="5631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2000" b="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Inicios de Julio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2A32B-600A-99DA-781B-8D9C85DAEF93}"/>
              </a:ext>
            </a:extLst>
          </p:cNvPr>
          <p:cNvSpPr txBox="1"/>
          <p:nvPr/>
        </p:nvSpPr>
        <p:spPr>
          <a:xfrm>
            <a:off x="33031" y="5299659"/>
            <a:ext cx="2683471" cy="59788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2800" dirty="0">
                <a:solidFill>
                  <a:srgbClr val="002060"/>
                </a:solidFill>
              </a:rPr>
              <a:t>Consumo estable</a:t>
            </a:r>
            <a:endParaRPr lang="es-CO" sz="4000" dirty="0">
              <a:solidFill>
                <a:srgbClr val="00206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7F7E4C-472D-C621-50BD-BDA8940A177A}"/>
              </a:ext>
            </a:extLst>
          </p:cNvPr>
          <p:cNvSpPr txBox="1"/>
          <p:nvPr/>
        </p:nvSpPr>
        <p:spPr>
          <a:xfrm>
            <a:off x="273612" y="5671459"/>
            <a:ext cx="2084477" cy="56314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2000" b="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Agosto</a:t>
            </a:r>
          </a:p>
        </p:txBody>
      </p:sp>
    </p:spTree>
    <p:extLst>
      <p:ext uri="{BB962C8B-B14F-4D97-AF65-F5344CB8AC3E}">
        <p14:creationId xmlns:p14="http://schemas.microsoft.com/office/powerpoint/2010/main" val="356603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4BF28-E697-38F5-FA75-C05E6F7C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692CE48D-CBB7-12D4-F77E-02C92A061B73}"/>
              </a:ext>
            </a:extLst>
          </p:cNvPr>
          <p:cNvGrpSpPr/>
          <p:nvPr/>
        </p:nvGrpSpPr>
        <p:grpSpPr>
          <a:xfrm>
            <a:off x="-1" y="-2"/>
            <a:ext cx="12322630" cy="655320"/>
            <a:chOff x="703525" y="2152230"/>
            <a:chExt cx="10523975" cy="847409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5825BB2-15C9-9EC0-0720-3076853379F9}"/>
                </a:ext>
              </a:extLst>
            </p:cNvPr>
            <p:cNvSpPr/>
            <p:nvPr/>
          </p:nvSpPr>
          <p:spPr>
            <a:xfrm>
              <a:off x="703525" y="2152232"/>
              <a:ext cx="10523975" cy="8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s-ES" sz="110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s-MX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DE64503-FBBB-0239-9C6A-98E8C8663331}"/>
                </a:ext>
              </a:extLst>
            </p:cNvPr>
            <p:cNvGrpSpPr/>
            <p:nvPr/>
          </p:nvGrpSpPr>
          <p:grpSpPr>
            <a:xfrm>
              <a:off x="703525" y="2152230"/>
              <a:ext cx="10412414" cy="847409"/>
              <a:chOff x="703525" y="2152450"/>
              <a:chExt cx="10412414" cy="1423500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3F87E589-FD35-4ECC-2A6A-6EFE2EE6AE85}"/>
                  </a:ext>
                </a:extLst>
              </p:cNvPr>
              <p:cNvSpPr/>
              <p:nvPr/>
            </p:nvSpPr>
            <p:spPr>
              <a:xfrm>
                <a:off x="3657601" y="2152450"/>
                <a:ext cx="7458338" cy="1418699"/>
              </a:xfrm>
              <a:prstGeom prst="rect">
                <a:avLst/>
              </a:prstGeom>
              <a:solidFill>
                <a:srgbClr val="161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12B64571-D30C-91CA-D3F4-DE689DFE7ADC}"/>
                  </a:ext>
                </a:extLst>
              </p:cNvPr>
              <p:cNvSpPr/>
              <p:nvPr/>
            </p:nvSpPr>
            <p:spPr>
              <a:xfrm>
                <a:off x="703525" y="2157250"/>
                <a:ext cx="2458800" cy="14187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" name="Paralelogramo 8">
                <a:extLst>
                  <a:ext uri="{FF2B5EF4-FFF2-40B4-BE49-F238E27FC236}">
                    <a16:creationId xmlns:a16="http://schemas.microsoft.com/office/drawing/2014/main" id="{C53BA9AE-6F40-D43B-4EE8-8640A2D9E7E8}"/>
                  </a:ext>
                </a:extLst>
              </p:cNvPr>
              <p:cNvSpPr/>
              <p:nvPr/>
            </p:nvSpPr>
            <p:spPr>
              <a:xfrm>
                <a:off x="2860775" y="2152450"/>
                <a:ext cx="1127400" cy="1418700"/>
              </a:xfrm>
              <a:prstGeom prst="parallelogram">
                <a:avLst>
                  <a:gd name="adj" fmla="val 25000"/>
                </a:avLst>
              </a:prstGeom>
              <a:solidFill>
                <a:srgbClr val="97A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s-ES" sz="11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 </a:t>
                </a:r>
                <a:endParaRPr lang="es-MX" sz="110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50F20C8A-1EF7-1CFF-C249-F9FC0FC4C639}"/>
                  </a:ext>
                </a:extLst>
              </p:cNvPr>
              <p:cNvSpPr/>
              <p:nvPr/>
            </p:nvSpPr>
            <p:spPr>
              <a:xfrm>
                <a:off x="6689928" y="2216932"/>
                <a:ext cx="4248058" cy="1337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s-ES" sz="1400" dirty="0">
                    <a:solidFill>
                      <a:srgbClr val="FFFFFF"/>
                    </a:solidFill>
                    <a:effectLst/>
                    <a:latin typeface="Gellix" pitchFamily="2" charset="77"/>
                    <a:ea typeface="Fira Sans Extra Condensed"/>
                    <a:cs typeface="Fira Sans Extra Condensed"/>
                  </a:rPr>
                  <a:t>Mejora del Desempeño de un servicio de Flotillas Terrestres con Inteligencia de Negocios y datos Telemáticos</a:t>
                </a:r>
                <a:endParaRPr lang="es-MX" sz="1100" dirty="0">
                  <a:effectLst/>
                  <a:latin typeface="Gellix" pitchFamily="2" charset="77"/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11" name="Cuadro de texto 3">
            <a:extLst>
              <a:ext uri="{FF2B5EF4-FFF2-40B4-BE49-F238E27FC236}">
                <a16:creationId xmlns:a16="http://schemas.microsoft.com/office/drawing/2014/main" id="{921766FF-DBC4-76D5-711C-1BE1204F6323}"/>
              </a:ext>
            </a:extLst>
          </p:cNvPr>
          <p:cNvSpPr txBox="1"/>
          <p:nvPr/>
        </p:nvSpPr>
        <p:spPr>
          <a:xfrm>
            <a:off x="608605" y="98129"/>
            <a:ext cx="1308735" cy="4787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_tradnl" sz="2200">
                <a:solidFill>
                  <a:srgbClr val="161E43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</a:rPr>
              <a:t>MNA</a:t>
            </a:r>
            <a:endParaRPr lang="es-MX" sz="11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EF01C87-33A8-5338-68CE-D88586098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31" y="623396"/>
            <a:ext cx="10241343" cy="93112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s-MX" sz="2400" b="1" dirty="0">
                <a:latin typeface="Gellix" pitchFamily="2" charset="77"/>
              </a:rPr>
              <a:t>Solución propuesta: </a:t>
            </a:r>
            <a:r>
              <a:rPr lang="es-MX" sz="2000" dirty="0">
                <a:latin typeface="Gellix" pitchFamily="2" charset="77"/>
              </a:rPr>
              <a:t>Desarrollo del Modelo</a:t>
            </a:r>
            <a:endParaRPr lang="es-MX" sz="1800" dirty="0">
              <a:latin typeface="Gellix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B0DEFC2-0C0A-77E9-BC4F-BB819C40B3E8}"/>
              </a:ext>
            </a:extLst>
          </p:cNvPr>
          <p:cNvSpPr/>
          <p:nvPr/>
        </p:nvSpPr>
        <p:spPr>
          <a:xfrm>
            <a:off x="283676" y="2721840"/>
            <a:ext cx="4128525" cy="3329967"/>
          </a:xfrm>
          <a:prstGeom prst="roundRect">
            <a:avLst>
              <a:gd name="adj" fmla="val 5785"/>
            </a:avLst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4FEC8-CCCE-3184-3BC8-3A6BD291CA06}"/>
              </a:ext>
            </a:extLst>
          </p:cNvPr>
          <p:cNvSpPr txBox="1"/>
          <p:nvPr/>
        </p:nvSpPr>
        <p:spPr>
          <a:xfrm>
            <a:off x="1116601" y="2344848"/>
            <a:ext cx="2342356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>
                <a:solidFill>
                  <a:schemeClr val="bg1"/>
                </a:solidFill>
              </a:rPr>
              <a:t>Tabla consumos</a:t>
            </a:r>
          </a:p>
        </p:txBody>
      </p:sp>
      <p:pic>
        <p:nvPicPr>
          <p:cNvPr id="2" name="Picture 4" descr="CRISP-DM surface technology">
            <a:extLst>
              <a:ext uri="{FF2B5EF4-FFF2-40B4-BE49-F238E27FC236}">
                <a16:creationId xmlns:a16="http://schemas.microsoft.com/office/drawing/2014/main" id="{45B5A183-D0C2-1790-5AF7-6BF464195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2" t="75016" r="40522"/>
          <a:stretch/>
        </p:blipFill>
        <p:spPr bwMode="auto">
          <a:xfrm>
            <a:off x="119573" y="774884"/>
            <a:ext cx="1125903" cy="11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8EDFA6-198D-5DDB-471C-17F4E731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1" y="3062909"/>
            <a:ext cx="3912654" cy="25853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D82E7D-EF8A-6AC7-7BB6-3DB752E58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081" y="2619823"/>
            <a:ext cx="7037378" cy="353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A63913-258D-38C7-007B-0293AD643D73}"/>
              </a:ext>
            </a:extLst>
          </p:cNvPr>
          <p:cNvSpPr txBox="1"/>
          <p:nvPr/>
        </p:nvSpPr>
        <p:spPr>
          <a:xfrm>
            <a:off x="7338408" y="2148230"/>
            <a:ext cx="2342356" cy="376993"/>
          </a:xfrm>
          <a:prstGeom prst="rect">
            <a:avLst/>
          </a:prstGeom>
          <a:solidFill>
            <a:srgbClr val="001D58"/>
          </a:solidFill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sz="2400" b="1">
                <a:latin typeface="Gellix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CO" sz="1600" dirty="0" err="1">
                <a:solidFill>
                  <a:schemeClr val="bg1"/>
                </a:solidFill>
              </a:rPr>
              <a:t>Hiperparámetros</a:t>
            </a:r>
            <a:endParaRPr lang="es-CO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934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3188</TotalTime>
  <Words>1218</Words>
  <Application>Microsoft Office PowerPoint</Application>
  <PresentationFormat>Widescreen</PresentationFormat>
  <Paragraphs>208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Albra Regular</vt:lpstr>
      <vt:lpstr>Aptos</vt:lpstr>
      <vt:lpstr>Arial</vt:lpstr>
      <vt:lpstr>Avenir Book</vt:lpstr>
      <vt:lpstr>Avenir Next Condensed</vt:lpstr>
      <vt:lpstr>Calibri</vt:lpstr>
      <vt:lpstr>Calibri Light</vt:lpstr>
      <vt:lpstr>Century Gothic</vt:lpstr>
      <vt:lpstr>Gellix</vt:lpstr>
      <vt:lpstr>Tema de Office</vt:lpstr>
      <vt:lpstr>Mejora del Desempeño de un servicio de Flotillas Terrestres con Inteligencia de Negocios y datos Telemáticos Forza Transportation Services, Inc.</vt:lpstr>
      <vt:lpstr>Problemática</vt:lpstr>
      <vt:lpstr>PowerPoint Presentation</vt:lpstr>
      <vt:lpstr>Solución propuesta</vt:lpstr>
      <vt:lpstr>Solución propuesta: Entendimiento del negocio</vt:lpstr>
      <vt:lpstr>Solución propuesta: Entendimiento de los datos </vt:lpstr>
      <vt:lpstr>Solución propuesta: Preparación de los datos</vt:lpstr>
      <vt:lpstr>Solución propuesta: Desarrollo del Modelo</vt:lpstr>
      <vt:lpstr>Solución propuesta: Desarrollo del Modelo</vt:lpstr>
      <vt:lpstr>Solución propuesta: Desarrollo del Modelo</vt:lpstr>
      <vt:lpstr>Solución propuesta: Evaluación</vt:lpstr>
      <vt:lpstr>Solución propuesta: Despliegue</vt:lpstr>
      <vt:lpstr>Solución propuesta: Despliegue</vt:lpstr>
      <vt:lpstr>PowerPoint Presentation</vt:lpstr>
      <vt:lpstr>Beneficios y resultados esperados</vt:lpstr>
      <vt:lpstr>PowerPoint Presentation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 del proyecto  Empresa / Organización</dc:title>
  <dc:creator>Grettel Barceló Alonso</dc:creator>
  <cp:lastModifiedBy>Nathalia Milena Prada Hernández</cp:lastModifiedBy>
  <cp:revision>5</cp:revision>
  <dcterms:created xsi:type="dcterms:W3CDTF">2024-03-01T23:41:35Z</dcterms:created>
  <dcterms:modified xsi:type="dcterms:W3CDTF">2024-11-14T22:57:42Z</dcterms:modified>
</cp:coreProperties>
</file>